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7"/>
  </p:notesMasterIdLst>
  <p:sldIdLst>
    <p:sldId id="261" r:id="rId2"/>
    <p:sldId id="259" r:id="rId3"/>
    <p:sldId id="256" r:id="rId4"/>
    <p:sldId id="258" r:id="rId5"/>
    <p:sldId id="260" r:id="rId6"/>
  </p:sldIdLst>
  <p:sldSz cx="42803763" cy="302752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536">
          <p15:clr>
            <a:srgbClr val="747775"/>
          </p15:clr>
        </p15:guide>
        <p15:guide id="2" pos="1348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99FC3B-BBCF-4D49-BBCC-4715B96201E2}">
  <a:tblStyle styleId="{9C99FC3B-BBCF-4D49-BBCC-4715B96201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2" d="100"/>
          <a:sy n="32" d="100"/>
        </p:scale>
        <p:origin x="1032" y="24"/>
      </p:cViewPr>
      <p:guideLst>
        <p:guide orient="horz" pos="9536"/>
        <p:guide pos="134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5278" y="685800"/>
            <a:ext cx="4848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d823cd644_1_9: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4d823cd6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g335cf7dc78a_0_26: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 name="Google Shape;18;g335cf7dc78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g2e78101d6ba_2_0:notes"/>
          <p:cNvSpPr txBox="1">
            <a:spLocks noGrp="1"/>
          </p:cNvSpPr>
          <p:nvPr>
            <p:ph type="body" idx="1"/>
          </p:nvPr>
        </p:nvSpPr>
        <p:spPr>
          <a:xfrm>
            <a:off x="888366" y="4377847"/>
            <a:ext cx="5034600" cy="4103700"/>
          </a:xfrm>
          <a:prstGeom prst="rect">
            <a:avLst/>
          </a:prstGeom>
        </p:spPr>
        <p:txBody>
          <a:bodyPr spcFirstLastPara="1" wrap="square" lIns="89800" tIns="89800" rIns="89800" bIns="89800" anchor="t" anchorCtr="0">
            <a:noAutofit/>
          </a:bodyPr>
          <a:lstStyle/>
          <a:p>
            <a:pPr marL="457200" lvl="0" indent="-298450" algn="l" rtl="0">
              <a:spcBef>
                <a:spcPts val="0"/>
              </a:spcBef>
              <a:spcAft>
                <a:spcPts val="0"/>
              </a:spcAft>
              <a:buSzPts val="1100"/>
              <a:buAutoNum type="arabicPeriod"/>
            </a:pPr>
            <a:r>
              <a:rPr lang="en"/>
              <a:t>Object detection with ML</a:t>
            </a:r>
            <a:endParaRPr/>
          </a:p>
          <a:p>
            <a:pPr marL="457200" lvl="0" indent="-298450" algn="l" rtl="0">
              <a:spcBef>
                <a:spcPts val="0"/>
              </a:spcBef>
              <a:spcAft>
                <a:spcPts val="0"/>
              </a:spcAft>
              <a:buSzPts val="1100"/>
              <a:buAutoNum type="arabicPeriod"/>
            </a:pPr>
            <a:r>
              <a:rPr lang="en"/>
              <a:t>Remove time from table</a:t>
            </a:r>
            <a:endParaRPr/>
          </a:p>
          <a:p>
            <a:pPr marL="457200" lvl="0" indent="-298450" algn="l" rtl="0">
              <a:spcBef>
                <a:spcPts val="0"/>
              </a:spcBef>
              <a:spcAft>
                <a:spcPts val="0"/>
              </a:spcAft>
              <a:buSzPts val="1100"/>
              <a:buAutoNum type="arabicPeriod"/>
            </a:pPr>
            <a:r>
              <a:rPr lang="en"/>
              <a:t>Move diagram above table</a:t>
            </a:r>
            <a:endParaRPr/>
          </a:p>
          <a:p>
            <a:pPr marL="457200" lvl="0" indent="-298450" algn="l" rtl="0">
              <a:spcBef>
                <a:spcPts val="0"/>
              </a:spcBef>
              <a:spcAft>
                <a:spcPts val="0"/>
              </a:spcAft>
              <a:buSzPts val="1100"/>
              <a:buAutoNum type="arabicPeriod"/>
            </a:pPr>
            <a:r>
              <a:rPr lang="en"/>
              <a:t>Move iitgn logo to right</a:t>
            </a:r>
            <a:endParaRPr/>
          </a:p>
          <a:p>
            <a:pPr marL="457200" lvl="0" indent="-298450" algn="l" rtl="0">
              <a:spcBef>
                <a:spcPts val="0"/>
              </a:spcBef>
              <a:spcAft>
                <a:spcPts val="0"/>
              </a:spcAft>
              <a:buSzPts val="1100"/>
              <a:buAutoNum type="arabicPeriod"/>
            </a:pPr>
            <a:r>
              <a:rPr lang="en"/>
              <a:t>Hand-validated</a:t>
            </a:r>
            <a:endParaRPr/>
          </a:p>
          <a:p>
            <a:pPr marL="457200" lvl="0" indent="-298450" algn="l" rtl="0">
              <a:spcBef>
                <a:spcPts val="0"/>
              </a:spcBef>
              <a:spcAft>
                <a:spcPts val="0"/>
              </a:spcAft>
              <a:buSzPts val="1100"/>
              <a:buAutoNum type="arabicPeriod"/>
            </a:pPr>
            <a:r>
              <a:rPr lang="en"/>
              <a:t>Remove sentinel imagery sentence</a:t>
            </a:r>
            <a:endParaRPr/>
          </a:p>
          <a:p>
            <a:pPr marL="457200" lvl="0" indent="-298450" algn="l" rtl="0">
              <a:spcBef>
                <a:spcPts val="0"/>
              </a:spcBef>
              <a:spcAft>
                <a:spcPts val="0"/>
              </a:spcAft>
              <a:buSzPts val="1100"/>
              <a:buAutoNum type="arabicPeriod"/>
            </a:pPr>
            <a:r>
              <a:rPr lang="en"/>
              <a:t>Darker bounding box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1.Remove Compass Logo</a:t>
            </a:r>
            <a:endParaRPr/>
          </a:p>
          <a:p>
            <a:pPr marL="0" lvl="0" indent="0" algn="l" rtl="0">
              <a:spcBef>
                <a:spcPts val="0"/>
              </a:spcBef>
              <a:spcAft>
                <a:spcPts val="0"/>
              </a:spcAft>
              <a:buNone/>
            </a:pPr>
            <a:r>
              <a:rPr lang="en"/>
              <a:t>2. Put sustain logo at top</a:t>
            </a:r>
            <a:endParaRPr/>
          </a:p>
          <a:p>
            <a:pPr marL="0" lvl="0" indent="0" algn="l" rtl="0">
              <a:spcBef>
                <a:spcPts val="0"/>
              </a:spcBef>
              <a:spcAft>
                <a:spcPts val="0"/>
              </a:spcAft>
              <a:buNone/>
            </a:pPr>
            <a:r>
              <a:rPr lang="en"/>
              <a:t>3. Change Font size</a:t>
            </a:r>
            <a:endParaRPr/>
          </a:p>
          <a:p>
            <a:pPr marL="0" lvl="0" indent="0" algn="l" rtl="0">
              <a:spcBef>
                <a:spcPts val="0"/>
              </a:spcBef>
              <a:spcAft>
                <a:spcPts val="0"/>
              </a:spcAft>
              <a:buNone/>
            </a:pPr>
            <a:r>
              <a:rPr lang="en"/>
              <a:t>4. Align IIT GN logo with title</a:t>
            </a:r>
            <a:br>
              <a:rPr lang="en"/>
            </a:br>
            <a:r>
              <a:rPr lang="en"/>
              <a:t>5. Keep Title color same as sustain lab Logo</a:t>
            </a:r>
            <a:endParaRPr/>
          </a:p>
          <a:p>
            <a:pPr marL="0" lvl="0" indent="0" algn="l" rtl="0">
              <a:spcBef>
                <a:spcPts val="0"/>
              </a:spcBef>
              <a:spcAft>
                <a:spcPts val="0"/>
              </a:spcAft>
              <a:buNone/>
            </a:pPr>
            <a:r>
              <a:rPr lang="en"/>
              <a:t>6. Change the distance of compliance study with bullet points.</a:t>
            </a:r>
            <a:endParaRPr/>
          </a:p>
          <a:p>
            <a:pPr marL="0" lvl="0" indent="0" algn="l" rtl="0">
              <a:spcBef>
                <a:spcPts val="0"/>
              </a:spcBef>
              <a:spcAft>
                <a:spcPts val="0"/>
              </a:spcAft>
              <a:buNone/>
            </a:pPr>
            <a:r>
              <a:rPr lang="en"/>
              <a:t>7. MAP values of Yolov8</a:t>
            </a:r>
            <a:endParaRPr/>
          </a:p>
          <a:p>
            <a:pPr marL="0" lvl="0" indent="0" algn="l" rtl="0">
              <a:spcBef>
                <a:spcPts val="0"/>
              </a:spcBef>
              <a:spcAft>
                <a:spcPts val="0"/>
              </a:spcAft>
              <a:buNone/>
            </a:pPr>
            <a:r>
              <a:rPr lang="en"/>
              <a:t>8. Web app </a:t>
            </a:r>
            <a:endParaRPr/>
          </a:p>
          <a:p>
            <a:pPr marL="0" lvl="0" indent="0" algn="l" rtl="0">
              <a:spcBef>
                <a:spcPts val="0"/>
              </a:spcBef>
              <a:spcAft>
                <a:spcPts val="0"/>
              </a:spcAft>
              <a:buNone/>
            </a:pPr>
            <a:endParaRPr/>
          </a:p>
          <a:p>
            <a:pPr marL="0" lvl="0" indent="0" algn="l" rtl="0">
              <a:spcBef>
                <a:spcPts val="0"/>
              </a:spcBef>
              <a:spcAft>
                <a:spcPts val="0"/>
              </a:spcAft>
              <a:buNone/>
            </a:pPr>
            <a:r>
              <a:rPr lang="en"/>
              <a:t>5% of population affected in region of study.</a:t>
            </a:r>
            <a:br>
              <a:rPr lang="en"/>
            </a:br>
            <a:br>
              <a:rPr lang="en"/>
            </a:br>
            <a:r>
              <a:rPr lang="en"/>
              <a:t>Policy enforcement challeges— Brick kilns violate government regulations leading to environmental degradation</a:t>
            </a:r>
            <a:endParaRPr/>
          </a:p>
          <a:p>
            <a:pPr marL="0" lvl="0" indent="0" algn="l" rtl="0">
              <a:spcBef>
                <a:spcPts val="0"/>
              </a:spcBef>
              <a:spcAft>
                <a:spcPts val="0"/>
              </a:spcAft>
              <a:buNone/>
            </a:pPr>
            <a:r>
              <a:rPr lang="en"/>
              <a:t>Segregation → classification</a:t>
            </a:r>
            <a:endParaRPr/>
          </a:p>
          <a:p>
            <a:pPr marL="0" lvl="0" indent="0" algn="l" rtl="0">
              <a:spcBef>
                <a:spcPts val="0"/>
              </a:spcBef>
              <a:spcAft>
                <a:spcPts val="0"/>
              </a:spcAft>
              <a:buNone/>
            </a:pPr>
            <a:r>
              <a:rPr lang="en"/>
              <a:t>Repalce Dataset with tables</a:t>
            </a:r>
            <a:br>
              <a:rPr lang="en"/>
            </a:br>
            <a:r>
              <a:rPr lang="en"/>
              <a:t>Replace image with correct format</a:t>
            </a:r>
            <a:br>
              <a:rPr lang="en"/>
            </a:br>
            <a:r>
              <a:rPr lang="en"/>
              <a:t>Use Lucknow </a:t>
            </a:r>
            <a:br>
              <a:rPr lang="en"/>
            </a:br>
            <a:r>
              <a:rPr lang="en"/>
              <a:t>Keep zigzag &amp; fcbk in one line.</a:t>
            </a:r>
            <a:endParaRPr/>
          </a:p>
          <a:p>
            <a:pPr marL="0" lvl="0" indent="0" algn="l" rtl="0">
              <a:spcBef>
                <a:spcPts val="0"/>
              </a:spcBef>
              <a:spcAft>
                <a:spcPts val="0"/>
              </a:spcAft>
              <a:buNone/>
            </a:pPr>
            <a:r>
              <a:rPr lang="en"/>
              <a:t>Table 1 of NeurIPs paper</a:t>
            </a:r>
            <a:endParaRPr/>
          </a:p>
          <a:p>
            <a:pPr marL="0" lvl="0" indent="0" algn="l" rtl="0">
              <a:spcBef>
                <a:spcPts val="0"/>
              </a:spcBef>
              <a:spcAft>
                <a:spcPts val="0"/>
              </a:spcAft>
              <a:buNone/>
            </a:pPr>
            <a:r>
              <a:rPr lang="en"/>
              <a:t>Number of Brick Kilns with table</a:t>
            </a:r>
            <a:endParaRPr/>
          </a:p>
          <a:p>
            <a:pPr marL="0" lvl="0" indent="0" algn="l" rtl="0">
              <a:spcBef>
                <a:spcPts val="0"/>
              </a:spcBef>
              <a:spcAft>
                <a:spcPts val="0"/>
              </a:spcAft>
              <a:buNone/>
            </a:pPr>
            <a:r>
              <a:rPr lang="en"/>
              <a:t>Extreme class imbalance not needed</a:t>
            </a:r>
            <a:endParaRPr/>
          </a:p>
          <a:p>
            <a:pPr marL="0" lvl="0" indent="0" algn="l" rtl="0">
              <a:spcBef>
                <a:spcPts val="0"/>
              </a:spcBef>
              <a:spcAft>
                <a:spcPts val="0"/>
              </a:spcAft>
              <a:buNone/>
            </a:pPr>
            <a:r>
              <a:rPr lang="en"/>
              <a:t>Change the logo.</a:t>
            </a:r>
            <a:endParaRPr/>
          </a:p>
          <a:p>
            <a:pPr marL="0" lvl="0" indent="0" algn="l" rtl="0">
              <a:spcBef>
                <a:spcPts val="0"/>
              </a:spcBef>
              <a:spcAft>
                <a:spcPts val="0"/>
              </a:spcAft>
              <a:buNone/>
            </a:pPr>
            <a:endParaRPr/>
          </a:p>
          <a:p>
            <a:pPr marL="0" lvl="0" indent="0" algn="l" rtl="0">
              <a:spcBef>
                <a:spcPts val="0"/>
              </a:spcBef>
              <a:spcAft>
                <a:spcPts val="0"/>
              </a:spcAft>
              <a:buNone/>
            </a:pPr>
            <a:r>
              <a:rPr lang="en"/>
              <a:t>Difference between sentinel and GMS</a:t>
            </a:r>
            <a:endParaRPr/>
          </a:p>
          <a:p>
            <a:pPr marL="0" lvl="0" indent="0" algn="l" rtl="0">
              <a:spcBef>
                <a:spcPts val="0"/>
              </a:spcBef>
              <a:spcAft>
                <a:spcPts val="0"/>
              </a:spcAft>
              <a:buNone/>
            </a:pPr>
            <a:r>
              <a:rPr lang="en"/>
              <a:t>Change yolo logo keep it same as training set.</a:t>
            </a:r>
            <a:endParaRPr/>
          </a:p>
        </p:txBody>
      </p:sp>
      <p:sp>
        <p:nvSpPr>
          <p:cNvPr id="18" name="Google Shape;18;g2e78101d6ba_2_0:notes"/>
          <p:cNvSpPr>
            <a:spLocks noGrp="1" noRot="1" noChangeAspect="1"/>
          </p:cNvSpPr>
          <p:nvPr>
            <p:ph type="sldImg" idx="2"/>
          </p:nvPr>
        </p:nvSpPr>
        <p:spPr>
          <a:xfrm>
            <a:off x="990600" y="684213"/>
            <a:ext cx="4832350"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ea1b680001_6_0:notes"/>
          <p:cNvSpPr txBox="1">
            <a:spLocks noGrp="1"/>
          </p:cNvSpPr>
          <p:nvPr>
            <p:ph type="body" idx="1"/>
          </p:nvPr>
        </p:nvSpPr>
        <p:spPr>
          <a:xfrm>
            <a:off x="888366" y="4377847"/>
            <a:ext cx="5034600" cy="4103700"/>
          </a:xfrm>
          <a:prstGeom prst="rect">
            <a:avLst/>
          </a:prstGeom>
        </p:spPr>
        <p:txBody>
          <a:bodyPr spcFirstLastPara="1" wrap="square" lIns="89800" tIns="89800" rIns="89800" bIns="89800" anchor="t" anchorCtr="0">
            <a:noAutofit/>
          </a:bodyPr>
          <a:lstStyle/>
          <a:p>
            <a:pPr marL="457200" lvl="0" indent="-298450" algn="l" rtl="0">
              <a:spcBef>
                <a:spcPts val="0"/>
              </a:spcBef>
              <a:spcAft>
                <a:spcPts val="0"/>
              </a:spcAft>
              <a:buSzPts val="1100"/>
              <a:buAutoNum type="arabicPeriod"/>
            </a:pPr>
            <a:r>
              <a:rPr lang="en"/>
              <a:t>Object detection with ML</a:t>
            </a:r>
            <a:endParaRPr/>
          </a:p>
          <a:p>
            <a:pPr marL="457200" lvl="0" indent="-298450" algn="l" rtl="0">
              <a:spcBef>
                <a:spcPts val="0"/>
              </a:spcBef>
              <a:spcAft>
                <a:spcPts val="0"/>
              </a:spcAft>
              <a:buSzPts val="1100"/>
              <a:buAutoNum type="arabicPeriod"/>
            </a:pPr>
            <a:r>
              <a:rPr lang="en"/>
              <a:t>Remove time from table</a:t>
            </a:r>
            <a:endParaRPr/>
          </a:p>
          <a:p>
            <a:pPr marL="457200" lvl="0" indent="-298450" algn="l" rtl="0">
              <a:spcBef>
                <a:spcPts val="0"/>
              </a:spcBef>
              <a:spcAft>
                <a:spcPts val="0"/>
              </a:spcAft>
              <a:buSzPts val="1100"/>
              <a:buAutoNum type="arabicPeriod"/>
            </a:pPr>
            <a:r>
              <a:rPr lang="en"/>
              <a:t>Move diagram above table</a:t>
            </a:r>
            <a:endParaRPr/>
          </a:p>
          <a:p>
            <a:pPr marL="457200" lvl="0" indent="-298450" algn="l" rtl="0">
              <a:spcBef>
                <a:spcPts val="0"/>
              </a:spcBef>
              <a:spcAft>
                <a:spcPts val="0"/>
              </a:spcAft>
              <a:buSzPts val="1100"/>
              <a:buAutoNum type="arabicPeriod"/>
            </a:pPr>
            <a:r>
              <a:rPr lang="en"/>
              <a:t>Move iitgn logo to right</a:t>
            </a:r>
            <a:endParaRPr/>
          </a:p>
          <a:p>
            <a:pPr marL="457200" lvl="0" indent="-298450" algn="l" rtl="0">
              <a:spcBef>
                <a:spcPts val="0"/>
              </a:spcBef>
              <a:spcAft>
                <a:spcPts val="0"/>
              </a:spcAft>
              <a:buSzPts val="1100"/>
              <a:buAutoNum type="arabicPeriod"/>
            </a:pPr>
            <a:r>
              <a:rPr lang="en"/>
              <a:t>Hand-validated</a:t>
            </a:r>
            <a:endParaRPr/>
          </a:p>
          <a:p>
            <a:pPr marL="457200" lvl="0" indent="-298450" algn="l" rtl="0">
              <a:spcBef>
                <a:spcPts val="0"/>
              </a:spcBef>
              <a:spcAft>
                <a:spcPts val="0"/>
              </a:spcAft>
              <a:buSzPts val="1100"/>
              <a:buAutoNum type="arabicPeriod"/>
            </a:pPr>
            <a:r>
              <a:rPr lang="en"/>
              <a:t>Remove sentinel imagery sentence</a:t>
            </a:r>
            <a:endParaRPr/>
          </a:p>
          <a:p>
            <a:pPr marL="457200" lvl="0" indent="-298450" algn="l" rtl="0">
              <a:spcBef>
                <a:spcPts val="0"/>
              </a:spcBef>
              <a:spcAft>
                <a:spcPts val="0"/>
              </a:spcAft>
              <a:buSzPts val="1100"/>
              <a:buAutoNum type="arabicPeriod"/>
            </a:pPr>
            <a:r>
              <a:rPr lang="en"/>
              <a:t>Darker bounding box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1.Remove Compass Logo</a:t>
            </a:r>
            <a:endParaRPr/>
          </a:p>
          <a:p>
            <a:pPr marL="0" lvl="0" indent="0" algn="l" rtl="0">
              <a:spcBef>
                <a:spcPts val="0"/>
              </a:spcBef>
              <a:spcAft>
                <a:spcPts val="0"/>
              </a:spcAft>
              <a:buNone/>
            </a:pPr>
            <a:r>
              <a:rPr lang="en"/>
              <a:t>2. Put sustain logo at top</a:t>
            </a:r>
            <a:endParaRPr/>
          </a:p>
          <a:p>
            <a:pPr marL="0" lvl="0" indent="0" algn="l" rtl="0">
              <a:spcBef>
                <a:spcPts val="0"/>
              </a:spcBef>
              <a:spcAft>
                <a:spcPts val="0"/>
              </a:spcAft>
              <a:buNone/>
            </a:pPr>
            <a:r>
              <a:rPr lang="en"/>
              <a:t>3. Change Font size</a:t>
            </a:r>
            <a:endParaRPr/>
          </a:p>
          <a:p>
            <a:pPr marL="0" lvl="0" indent="0" algn="l" rtl="0">
              <a:spcBef>
                <a:spcPts val="0"/>
              </a:spcBef>
              <a:spcAft>
                <a:spcPts val="0"/>
              </a:spcAft>
              <a:buNone/>
            </a:pPr>
            <a:r>
              <a:rPr lang="en"/>
              <a:t>4. Align IIT GN logo with title</a:t>
            </a:r>
            <a:br>
              <a:rPr lang="en"/>
            </a:br>
            <a:r>
              <a:rPr lang="en"/>
              <a:t>5. Keep Title color same as sustain lab Logo</a:t>
            </a:r>
            <a:endParaRPr/>
          </a:p>
          <a:p>
            <a:pPr marL="0" lvl="0" indent="0" algn="l" rtl="0">
              <a:spcBef>
                <a:spcPts val="0"/>
              </a:spcBef>
              <a:spcAft>
                <a:spcPts val="0"/>
              </a:spcAft>
              <a:buNone/>
            </a:pPr>
            <a:r>
              <a:rPr lang="en"/>
              <a:t>6. Change the distance of compliance study with bullet points.</a:t>
            </a:r>
            <a:endParaRPr/>
          </a:p>
          <a:p>
            <a:pPr marL="0" lvl="0" indent="0" algn="l" rtl="0">
              <a:spcBef>
                <a:spcPts val="0"/>
              </a:spcBef>
              <a:spcAft>
                <a:spcPts val="0"/>
              </a:spcAft>
              <a:buNone/>
            </a:pPr>
            <a:r>
              <a:rPr lang="en"/>
              <a:t>7. MAP values of Yolov8</a:t>
            </a:r>
            <a:endParaRPr/>
          </a:p>
          <a:p>
            <a:pPr marL="0" lvl="0" indent="0" algn="l" rtl="0">
              <a:spcBef>
                <a:spcPts val="0"/>
              </a:spcBef>
              <a:spcAft>
                <a:spcPts val="0"/>
              </a:spcAft>
              <a:buNone/>
            </a:pPr>
            <a:r>
              <a:rPr lang="en"/>
              <a:t>8. Web app </a:t>
            </a:r>
            <a:endParaRPr/>
          </a:p>
          <a:p>
            <a:pPr marL="0" lvl="0" indent="0" algn="l" rtl="0">
              <a:spcBef>
                <a:spcPts val="0"/>
              </a:spcBef>
              <a:spcAft>
                <a:spcPts val="0"/>
              </a:spcAft>
              <a:buNone/>
            </a:pPr>
            <a:endParaRPr/>
          </a:p>
          <a:p>
            <a:pPr marL="0" lvl="0" indent="0" algn="l" rtl="0">
              <a:spcBef>
                <a:spcPts val="0"/>
              </a:spcBef>
              <a:spcAft>
                <a:spcPts val="0"/>
              </a:spcAft>
              <a:buNone/>
            </a:pPr>
            <a:r>
              <a:rPr lang="en"/>
              <a:t>5% of population affected in region of study.</a:t>
            </a:r>
            <a:br>
              <a:rPr lang="en"/>
            </a:br>
            <a:br>
              <a:rPr lang="en"/>
            </a:br>
            <a:r>
              <a:rPr lang="en"/>
              <a:t>Policy enforcement challeges— Brick kilns violate government regulations leading to environmental degradation</a:t>
            </a:r>
            <a:endParaRPr/>
          </a:p>
          <a:p>
            <a:pPr marL="0" lvl="0" indent="0" algn="l" rtl="0">
              <a:spcBef>
                <a:spcPts val="0"/>
              </a:spcBef>
              <a:spcAft>
                <a:spcPts val="0"/>
              </a:spcAft>
              <a:buNone/>
            </a:pPr>
            <a:r>
              <a:rPr lang="en"/>
              <a:t>Segregation → classification</a:t>
            </a:r>
            <a:endParaRPr/>
          </a:p>
          <a:p>
            <a:pPr marL="0" lvl="0" indent="0" algn="l" rtl="0">
              <a:spcBef>
                <a:spcPts val="0"/>
              </a:spcBef>
              <a:spcAft>
                <a:spcPts val="0"/>
              </a:spcAft>
              <a:buNone/>
            </a:pPr>
            <a:r>
              <a:rPr lang="en"/>
              <a:t>Repalce Dataset with tables</a:t>
            </a:r>
            <a:br>
              <a:rPr lang="en"/>
            </a:br>
            <a:r>
              <a:rPr lang="en"/>
              <a:t>Replace image with correct format</a:t>
            </a:r>
            <a:br>
              <a:rPr lang="en"/>
            </a:br>
            <a:r>
              <a:rPr lang="en"/>
              <a:t>Use Lucknow </a:t>
            </a:r>
            <a:br>
              <a:rPr lang="en"/>
            </a:br>
            <a:r>
              <a:rPr lang="en"/>
              <a:t>Keep zigzag &amp; fcbk in one line.</a:t>
            </a:r>
            <a:endParaRPr/>
          </a:p>
          <a:p>
            <a:pPr marL="0" lvl="0" indent="0" algn="l" rtl="0">
              <a:spcBef>
                <a:spcPts val="0"/>
              </a:spcBef>
              <a:spcAft>
                <a:spcPts val="0"/>
              </a:spcAft>
              <a:buNone/>
            </a:pPr>
            <a:r>
              <a:rPr lang="en"/>
              <a:t>Table 1 of NeurIPs paper</a:t>
            </a:r>
            <a:endParaRPr/>
          </a:p>
          <a:p>
            <a:pPr marL="0" lvl="0" indent="0" algn="l" rtl="0">
              <a:spcBef>
                <a:spcPts val="0"/>
              </a:spcBef>
              <a:spcAft>
                <a:spcPts val="0"/>
              </a:spcAft>
              <a:buNone/>
            </a:pPr>
            <a:r>
              <a:rPr lang="en"/>
              <a:t>Number of Brick Kilns with table</a:t>
            </a:r>
            <a:endParaRPr/>
          </a:p>
          <a:p>
            <a:pPr marL="0" lvl="0" indent="0" algn="l" rtl="0">
              <a:spcBef>
                <a:spcPts val="0"/>
              </a:spcBef>
              <a:spcAft>
                <a:spcPts val="0"/>
              </a:spcAft>
              <a:buNone/>
            </a:pPr>
            <a:r>
              <a:rPr lang="en"/>
              <a:t>Extreme class imbalance not needed</a:t>
            </a:r>
            <a:endParaRPr/>
          </a:p>
          <a:p>
            <a:pPr marL="0" lvl="0" indent="0" algn="l" rtl="0">
              <a:spcBef>
                <a:spcPts val="0"/>
              </a:spcBef>
              <a:spcAft>
                <a:spcPts val="0"/>
              </a:spcAft>
              <a:buNone/>
            </a:pPr>
            <a:r>
              <a:rPr lang="en"/>
              <a:t>Change the logo.</a:t>
            </a:r>
            <a:endParaRPr/>
          </a:p>
          <a:p>
            <a:pPr marL="0" lvl="0" indent="0" algn="l" rtl="0">
              <a:spcBef>
                <a:spcPts val="0"/>
              </a:spcBef>
              <a:spcAft>
                <a:spcPts val="0"/>
              </a:spcAft>
              <a:buNone/>
            </a:pPr>
            <a:endParaRPr/>
          </a:p>
          <a:p>
            <a:pPr marL="0" lvl="0" indent="0" algn="l" rtl="0">
              <a:spcBef>
                <a:spcPts val="0"/>
              </a:spcBef>
              <a:spcAft>
                <a:spcPts val="0"/>
              </a:spcAft>
              <a:buNone/>
            </a:pPr>
            <a:r>
              <a:rPr lang="en"/>
              <a:t>Difference between sentinel and GMS</a:t>
            </a:r>
            <a:endParaRPr/>
          </a:p>
          <a:p>
            <a:pPr marL="0" lvl="0" indent="0" algn="l" rtl="0">
              <a:spcBef>
                <a:spcPts val="0"/>
              </a:spcBef>
              <a:spcAft>
                <a:spcPts val="0"/>
              </a:spcAft>
              <a:buNone/>
            </a:pPr>
            <a:r>
              <a:rPr lang="en"/>
              <a:t>Change yolo logo keep it same as training set.</a:t>
            </a:r>
            <a:endParaRPr/>
          </a:p>
        </p:txBody>
      </p:sp>
      <p:sp>
        <p:nvSpPr>
          <p:cNvPr id="135" name="Google Shape;135;g2ea1b680001_6_0:notes"/>
          <p:cNvSpPr>
            <a:spLocks noGrp="1" noRot="1" noChangeAspect="1"/>
          </p:cNvSpPr>
          <p:nvPr>
            <p:ph type="sldImg" idx="2"/>
          </p:nvPr>
        </p:nvSpPr>
        <p:spPr>
          <a:xfrm>
            <a:off x="990600" y="684213"/>
            <a:ext cx="4832350"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
        <p:nvSpPr>
          <p:cNvPr id="13" name="Google Shape;13;p2"/>
          <p:cNvSpPr txBox="1">
            <a:spLocks noGrp="1"/>
          </p:cNvSpPr>
          <p:nvPr>
            <p:ph type="dt" idx="10"/>
          </p:nvPr>
        </p:nvSpPr>
        <p:spPr>
          <a:xfrm>
            <a:off x="3210919" y="27584800"/>
            <a:ext cx="8917500" cy="2018400"/>
          </a:xfrm>
          <a:prstGeom prst="rect">
            <a:avLst/>
          </a:prstGeom>
          <a:noFill/>
          <a:ln>
            <a:noFill/>
          </a:ln>
        </p:spPr>
        <p:txBody>
          <a:bodyPr spcFirstLastPara="1" wrap="square" lIns="416950" tIns="208475" rIns="416950" bIns="20847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14624081" y="27584800"/>
            <a:ext cx="13555839" cy="2018400"/>
          </a:xfrm>
          <a:prstGeom prst="rect">
            <a:avLst/>
          </a:prstGeom>
          <a:noFill/>
          <a:ln>
            <a:noFill/>
          </a:ln>
        </p:spPr>
        <p:txBody>
          <a:bodyPr spcFirstLastPara="1" wrap="square" lIns="416950" tIns="208475" rIns="416950" bIns="20847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sldNum" idx="12"/>
          </p:nvPr>
        </p:nvSpPr>
        <p:spPr>
          <a:xfrm>
            <a:off x="30675581" y="27584800"/>
            <a:ext cx="8917500" cy="2018400"/>
          </a:xfrm>
          <a:prstGeom prst="rect">
            <a:avLst/>
          </a:prstGeom>
          <a:noFill/>
          <a:ln>
            <a:noFill/>
          </a:ln>
        </p:spPr>
        <p:txBody>
          <a:bodyPr spcFirstLastPara="1" wrap="square" lIns="416950" tIns="208475" rIns="416950" bIns="208475" anchor="t" anchorCtr="0">
            <a:noAutofit/>
          </a:bodyPr>
          <a:lstStyle>
            <a:lvl1pPr marL="0" lvl="0" indent="0" algn="r">
              <a:lnSpc>
                <a:spcPct val="100000"/>
              </a:lnSpc>
              <a:spcBef>
                <a:spcPts val="0"/>
              </a:spcBef>
              <a:spcAft>
                <a:spcPts val="0"/>
              </a:spcAft>
              <a:buNone/>
              <a:defRPr sz="6400"/>
            </a:lvl1pPr>
            <a:lvl2pPr marL="0" lvl="1" indent="0" algn="r">
              <a:lnSpc>
                <a:spcPct val="100000"/>
              </a:lnSpc>
              <a:spcBef>
                <a:spcPts val="0"/>
              </a:spcBef>
              <a:spcAft>
                <a:spcPts val="0"/>
              </a:spcAft>
              <a:buNone/>
              <a:defRPr sz="6400"/>
            </a:lvl2pPr>
            <a:lvl3pPr marL="0" lvl="2" indent="0" algn="r">
              <a:lnSpc>
                <a:spcPct val="100000"/>
              </a:lnSpc>
              <a:spcBef>
                <a:spcPts val="0"/>
              </a:spcBef>
              <a:spcAft>
                <a:spcPts val="0"/>
              </a:spcAft>
              <a:buNone/>
              <a:defRPr sz="6400"/>
            </a:lvl3pPr>
            <a:lvl4pPr marL="0" lvl="3" indent="0" algn="r">
              <a:lnSpc>
                <a:spcPct val="100000"/>
              </a:lnSpc>
              <a:spcBef>
                <a:spcPts val="0"/>
              </a:spcBef>
              <a:spcAft>
                <a:spcPts val="0"/>
              </a:spcAft>
              <a:buNone/>
              <a:defRPr sz="6400"/>
            </a:lvl4pPr>
            <a:lvl5pPr marL="0" lvl="4" indent="0" algn="r">
              <a:lnSpc>
                <a:spcPct val="100000"/>
              </a:lnSpc>
              <a:spcBef>
                <a:spcPts val="0"/>
              </a:spcBef>
              <a:spcAft>
                <a:spcPts val="0"/>
              </a:spcAft>
              <a:buNone/>
              <a:defRPr sz="6400"/>
            </a:lvl5pPr>
            <a:lvl6pPr marL="0" lvl="5" indent="0" algn="r">
              <a:lnSpc>
                <a:spcPct val="100000"/>
              </a:lnSpc>
              <a:spcBef>
                <a:spcPts val="0"/>
              </a:spcBef>
              <a:spcAft>
                <a:spcPts val="0"/>
              </a:spcAft>
              <a:buNone/>
              <a:defRPr sz="6400"/>
            </a:lvl6pPr>
            <a:lvl7pPr marL="0" lvl="6" indent="0" algn="r">
              <a:lnSpc>
                <a:spcPct val="100000"/>
              </a:lnSpc>
              <a:spcBef>
                <a:spcPts val="0"/>
              </a:spcBef>
              <a:spcAft>
                <a:spcPts val="0"/>
              </a:spcAft>
              <a:buNone/>
              <a:defRPr sz="6400"/>
            </a:lvl7pPr>
            <a:lvl8pPr marL="0" lvl="7" indent="0" algn="r">
              <a:lnSpc>
                <a:spcPct val="100000"/>
              </a:lnSpc>
              <a:spcBef>
                <a:spcPts val="0"/>
              </a:spcBef>
              <a:spcAft>
                <a:spcPts val="0"/>
              </a:spcAft>
              <a:buNone/>
              <a:defRPr sz="6400"/>
            </a:lvl8pPr>
            <a:lvl9pPr marL="0" lvl="8" indent="0" algn="r">
              <a:lnSpc>
                <a:spcPct val="100000"/>
              </a:lnSpc>
              <a:spcBef>
                <a:spcPts val="0"/>
              </a:spcBef>
              <a:spcAft>
                <a:spcPts val="0"/>
              </a:spcAft>
              <a:buNone/>
              <a:defRPr sz="64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901" y="9405525"/>
            <a:ext cx="36381961" cy="6488379"/>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420256" y="17155371"/>
            <a:ext cx="29963253" cy="7738167"/>
          </a:xfrm>
        </p:spPr>
        <p:txBody>
          <a:bodyPr/>
          <a:lstStyle>
            <a:defPPr>
              <a:defRPr kern="1200"/>
            </a:defPPr>
            <a:lvl1pPr marL="0" indent="0" algn="ctr">
              <a:buNone/>
              <a:defRPr/>
            </a:lvl1pPr>
            <a:lvl2pPr marL="396351" indent="0" algn="ctr">
              <a:buNone/>
              <a:defRPr/>
            </a:lvl2pPr>
            <a:lvl3pPr marL="792702" indent="0" algn="ctr">
              <a:buNone/>
              <a:defRPr/>
            </a:lvl3pPr>
            <a:lvl4pPr marL="1189054" indent="0" algn="ctr">
              <a:buNone/>
              <a:defRPr/>
            </a:lvl4pPr>
            <a:lvl5pPr marL="1585405" indent="0" algn="ctr">
              <a:buNone/>
              <a:defRPr/>
            </a:lvl5pPr>
            <a:lvl6pPr marL="1981756" indent="0" algn="ctr">
              <a:buNone/>
              <a:defRPr/>
            </a:lvl6pPr>
            <a:lvl7pPr marL="2378107" indent="0" algn="ctr">
              <a:buNone/>
              <a:defRPr/>
            </a:lvl7pPr>
            <a:lvl8pPr marL="2774459" indent="0" algn="ctr">
              <a:buNone/>
              <a:defRPr/>
            </a:lvl8pPr>
            <a:lvl9pPr marL="317081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9E44D62-E9B9-4A1F-9D60-78A1B8BD2136}" type="slidenum">
              <a:rPr lang="en-US"/>
              <a:pPr>
                <a:defRPr/>
              </a:pPr>
              <a:t>‹#›</a:t>
            </a:fld>
            <a:endParaRPr lang="en-US"/>
          </a:p>
        </p:txBody>
      </p:sp>
    </p:spTree>
    <p:extLst>
      <p:ext uri="{BB962C8B-B14F-4D97-AF65-F5344CB8AC3E}">
        <p14:creationId xmlns:p14="http://schemas.microsoft.com/office/powerpoint/2010/main" val="3345958461"/>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210919" y="2691200"/>
            <a:ext cx="36382161" cy="5046000"/>
          </a:xfrm>
          <a:prstGeom prst="rect">
            <a:avLst/>
          </a:prstGeom>
          <a:noFill/>
          <a:ln>
            <a:noFill/>
          </a:ln>
        </p:spPr>
        <p:txBody>
          <a:bodyPr spcFirstLastPara="1" wrap="square" lIns="416950" tIns="208475" rIns="416950" bIns="208475" anchor="ctr" anchorCtr="0">
            <a:noAutofit/>
          </a:bodyPr>
          <a:lstStyle>
            <a:lvl1pPr marR="0" lvl="0" algn="ctr" rtl="0">
              <a:lnSpc>
                <a:spcPct val="100000"/>
              </a:lnSpc>
              <a:spcBef>
                <a:spcPts val="0"/>
              </a:spcBef>
              <a:spcAft>
                <a:spcPts val="0"/>
              </a:spcAft>
              <a:buSzPts val="1400"/>
              <a:buNone/>
              <a:defRPr sz="20000" b="0" i="0" u="none" strike="noStrike" cap="none">
                <a:solidFill>
                  <a:schemeClr val="dk2"/>
                </a:solidFill>
                <a:latin typeface="Times New Roman"/>
                <a:ea typeface="Times New Roman"/>
                <a:cs typeface="Times New Roman"/>
                <a:sym typeface="Times New Roman"/>
              </a:defRPr>
            </a:lvl1pPr>
            <a:lvl2pPr marR="0" lvl="1" algn="ctr" rtl="0">
              <a:lnSpc>
                <a:spcPct val="100000"/>
              </a:lnSpc>
              <a:spcBef>
                <a:spcPts val="0"/>
              </a:spcBef>
              <a:spcAft>
                <a:spcPts val="0"/>
              </a:spcAft>
              <a:buSzPts val="1400"/>
              <a:buNone/>
              <a:defRPr sz="20000" b="0" i="0" u="none" strike="noStrike" cap="none">
                <a:solidFill>
                  <a:schemeClr val="dk2"/>
                </a:solidFill>
                <a:latin typeface="Times New Roman"/>
                <a:ea typeface="Times New Roman"/>
                <a:cs typeface="Times New Roman"/>
                <a:sym typeface="Times New Roman"/>
              </a:defRPr>
            </a:lvl2pPr>
            <a:lvl3pPr marR="0" lvl="2" algn="ctr" rtl="0">
              <a:lnSpc>
                <a:spcPct val="100000"/>
              </a:lnSpc>
              <a:spcBef>
                <a:spcPts val="0"/>
              </a:spcBef>
              <a:spcAft>
                <a:spcPts val="0"/>
              </a:spcAft>
              <a:buSzPts val="1400"/>
              <a:buNone/>
              <a:defRPr sz="20000" b="0" i="0" u="none" strike="noStrike" cap="none">
                <a:solidFill>
                  <a:schemeClr val="dk2"/>
                </a:solidFill>
                <a:latin typeface="Times New Roman"/>
                <a:ea typeface="Times New Roman"/>
                <a:cs typeface="Times New Roman"/>
                <a:sym typeface="Times New Roman"/>
              </a:defRPr>
            </a:lvl3pPr>
            <a:lvl4pPr marR="0" lvl="3" algn="ctr" rtl="0">
              <a:lnSpc>
                <a:spcPct val="100000"/>
              </a:lnSpc>
              <a:spcBef>
                <a:spcPts val="0"/>
              </a:spcBef>
              <a:spcAft>
                <a:spcPts val="0"/>
              </a:spcAft>
              <a:buSzPts val="1400"/>
              <a:buNone/>
              <a:defRPr sz="20000" b="0" i="0" u="none" strike="noStrike" cap="none">
                <a:solidFill>
                  <a:schemeClr val="dk2"/>
                </a:solidFill>
                <a:latin typeface="Times New Roman"/>
                <a:ea typeface="Times New Roman"/>
                <a:cs typeface="Times New Roman"/>
                <a:sym typeface="Times New Roman"/>
              </a:defRPr>
            </a:lvl4pPr>
            <a:lvl5pPr marR="0" lvl="4" algn="ctr" rtl="0">
              <a:lnSpc>
                <a:spcPct val="100000"/>
              </a:lnSpc>
              <a:spcBef>
                <a:spcPts val="0"/>
              </a:spcBef>
              <a:spcAft>
                <a:spcPts val="0"/>
              </a:spcAft>
              <a:buSzPts val="1400"/>
              <a:buNone/>
              <a:defRPr sz="20000" b="0" i="0" u="none" strike="noStrike" cap="none">
                <a:solidFill>
                  <a:schemeClr val="dk2"/>
                </a:solidFill>
                <a:latin typeface="Times New Roman"/>
                <a:ea typeface="Times New Roman"/>
                <a:cs typeface="Times New Roman"/>
                <a:sym typeface="Times New Roman"/>
              </a:defRPr>
            </a:lvl5pPr>
            <a:lvl6pPr marR="0" lvl="5" algn="ctr" rtl="0">
              <a:lnSpc>
                <a:spcPct val="100000"/>
              </a:lnSpc>
              <a:spcBef>
                <a:spcPts val="0"/>
              </a:spcBef>
              <a:spcAft>
                <a:spcPts val="0"/>
              </a:spcAft>
              <a:buSzPts val="1400"/>
              <a:buNone/>
              <a:defRPr sz="20000" b="0" i="0" u="none" strike="noStrike" cap="none">
                <a:solidFill>
                  <a:schemeClr val="dk2"/>
                </a:solidFill>
                <a:latin typeface="Times New Roman"/>
                <a:ea typeface="Times New Roman"/>
                <a:cs typeface="Times New Roman"/>
                <a:sym typeface="Times New Roman"/>
              </a:defRPr>
            </a:lvl6pPr>
            <a:lvl7pPr marR="0" lvl="6" algn="ctr" rtl="0">
              <a:lnSpc>
                <a:spcPct val="100000"/>
              </a:lnSpc>
              <a:spcBef>
                <a:spcPts val="0"/>
              </a:spcBef>
              <a:spcAft>
                <a:spcPts val="0"/>
              </a:spcAft>
              <a:buSzPts val="1400"/>
              <a:buNone/>
              <a:defRPr sz="20000" b="0" i="0" u="none" strike="noStrike" cap="none">
                <a:solidFill>
                  <a:schemeClr val="dk2"/>
                </a:solidFill>
                <a:latin typeface="Times New Roman"/>
                <a:ea typeface="Times New Roman"/>
                <a:cs typeface="Times New Roman"/>
                <a:sym typeface="Times New Roman"/>
              </a:defRPr>
            </a:lvl7pPr>
            <a:lvl8pPr marR="0" lvl="7" algn="ctr" rtl="0">
              <a:lnSpc>
                <a:spcPct val="100000"/>
              </a:lnSpc>
              <a:spcBef>
                <a:spcPts val="0"/>
              </a:spcBef>
              <a:spcAft>
                <a:spcPts val="0"/>
              </a:spcAft>
              <a:buSzPts val="1400"/>
              <a:buNone/>
              <a:defRPr sz="20000" b="0" i="0" u="none" strike="noStrike" cap="none">
                <a:solidFill>
                  <a:schemeClr val="dk2"/>
                </a:solidFill>
                <a:latin typeface="Times New Roman"/>
                <a:ea typeface="Times New Roman"/>
                <a:cs typeface="Times New Roman"/>
                <a:sym typeface="Times New Roman"/>
              </a:defRPr>
            </a:lvl8pPr>
            <a:lvl9pPr marR="0" lvl="8" algn="ctr" rtl="0">
              <a:lnSpc>
                <a:spcPct val="100000"/>
              </a:lnSpc>
              <a:spcBef>
                <a:spcPts val="0"/>
              </a:spcBef>
              <a:spcAft>
                <a:spcPts val="0"/>
              </a:spcAft>
              <a:buSzPts val="1400"/>
              <a:buNone/>
              <a:defRPr sz="20000" b="0" i="0" u="none" strike="noStrike" cap="none">
                <a:solidFill>
                  <a:schemeClr val="dk2"/>
                </a:solidFill>
                <a:latin typeface="Times New Roman"/>
                <a:ea typeface="Times New Roman"/>
                <a:cs typeface="Times New Roman"/>
                <a:sym typeface="Times New Roman"/>
              </a:defRPr>
            </a:lvl9pPr>
          </a:lstStyle>
          <a:p>
            <a:endParaRPr/>
          </a:p>
        </p:txBody>
      </p:sp>
      <p:sp>
        <p:nvSpPr>
          <p:cNvPr id="7" name="Google Shape;7;p1"/>
          <p:cNvSpPr txBox="1">
            <a:spLocks noGrp="1"/>
          </p:cNvSpPr>
          <p:nvPr>
            <p:ph type="body" idx="1"/>
          </p:nvPr>
        </p:nvSpPr>
        <p:spPr>
          <a:xfrm>
            <a:off x="3210919" y="8746400"/>
            <a:ext cx="36382161" cy="18165600"/>
          </a:xfrm>
          <a:prstGeom prst="rect">
            <a:avLst/>
          </a:prstGeom>
          <a:noFill/>
          <a:ln>
            <a:noFill/>
          </a:ln>
        </p:spPr>
        <p:txBody>
          <a:bodyPr spcFirstLastPara="1" wrap="square" lIns="416950" tIns="208475" rIns="416950" bIns="208475" anchor="t" anchorCtr="0">
            <a:noAutofit/>
          </a:bodyPr>
          <a:lstStyle>
            <a:lvl1pPr marL="457200" marR="0" lvl="0" indent="-1155700" algn="l" rtl="0">
              <a:lnSpc>
                <a:spcPct val="100000"/>
              </a:lnSpc>
              <a:spcBef>
                <a:spcPts val="2900"/>
              </a:spcBef>
              <a:spcAft>
                <a:spcPts val="0"/>
              </a:spcAft>
              <a:buClr>
                <a:schemeClr val="dk1"/>
              </a:buClr>
              <a:buSzPts val="14600"/>
              <a:buFont typeface="Times New Roman"/>
              <a:buChar char="•"/>
              <a:defRPr sz="14600" b="0" i="0" u="none" strike="noStrike" cap="none">
                <a:solidFill>
                  <a:schemeClr val="dk1"/>
                </a:solidFill>
                <a:latin typeface="Times New Roman"/>
                <a:ea typeface="Times New Roman"/>
                <a:cs typeface="Times New Roman"/>
                <a:sym typeface="Times New Roman"/>
              </a:defRPr>
            </a:lvl1pPr>
            <a:lvl2pPr marL="914400" marR="0" lvl="1" indent="-1041400" algn="l" rtl="0">
              <a:lnSpc>
                <a:spcPct val="100000"/>
              </a:lnSpc>
              <a:spcBef>
                <a:spcPts val="2600"/>
              </a:spcBef>
              <a:spcAft>
                <a:spcPts val="0"/>
              </a:spcAft>
              <a:buClr>
                <a:schemeClr val="dk1"/>
              </a:buClr>
              <a:buSzPts val="12800"/>
              <a:buFont typeface="Times New Roman"/>
              <a:buChar char="–"/>
              <a:defRPr sz="12800" b="0" i="0" u="none" strike="noStrike" cap="none">
                <a:solidFill>
                  <a:schemeClr val="dk1"/>
                </a:solidFill>
                <a:latin typeface="Times New Roman"/>
                <a:ea typeface="Times New Roman"/>
                <a:cs typeface="Times New Roman"/>
                <a:sym typeface="Times New Roman"/>
              </a:defRPr>
            </a:lvl2pPr>
            <a:lvl3pPr marL="1371600" marR="0" lvl="2" indent="-920750" algn="l" rtl="0">
              <a:lnSpc>
                <a:spcPct val="100000"/>
              </a:lnSpc>
              <a:spcBef>
                <a:spcPts val="2200"/>
              </a:spcBef>
              <a:spcAft>
                <a:spcPts val="0"/>
              </a:spcAft>
              <a:buClr>
                <a:schemeClr val="dk1"/>
              </a:buClr>
              <a:buSzPts val="10900"/>
              <a:buFont typeface="Times New Roman"/>
              <a:buChar char="•"/>
              <a:defRPr sz="10900" b="0" i="0" u="none" strike="noStrike" cap="none">
                <a:solidFill>
                  <a:schemeClr val="dk1"/>
                </a:solidFill>
                <a:latin typeface="Times New Roman"/>
                <a:ea typeface="Times New Roman"/>
                <a:cs typeface="Times New Roman"/>
                <a:sym typeface="Times New Roman"/>
              </a:defRPr>
            </a:lvl3pPr>
            <a:lvl4pPr marL="1828800" marR="0" lvl="3" indent="-806450" algn="l" rtl="0">
              <a:lnSpc>
                <a:spcPct val="100000"/>
              </a:lnSpc>
              <a:spcBef>
                <a:spcPts val="1800"/>
              </a:spcBef>
              <a:spcAft>
                <a:spcPts val="0"/>
              </a:spcAft>
              <a:buClr>
                <a:schemeClr val="dk1"/>
              </a:buClr>
              <a:buSzPts val="9100"/>
              <a:buFont typeface="Times New Roman"/>
              <a:buChar char="–"/>
              <a:defRPr sz="9100" b="0" i="0" u="none" strike="noStrike" cap="none">
                <a:solidFill>
                  <a:schemeClr val="dk1"/>
                </a:solidFill>
                <a:latin typeface="Times New Roman"/>
                <a:ea typeface="Times New Roman"/>
                <a:cs typeface="Times New Roman"/>
                <a:sym typeface="Times New Roman"/>
              </a:defRPr>
            </a:lvl4pPr>
            <a:lvl5pPr marL="2286000" marR="0" lvl="4" indent="-806450" algn="l" rtl="0">
              <a:lnSpc>
                <a:spcPct val="100000"/>
              </a:lnSpc>
              <a:spcBef>
                <a:spcPts val="1800"/>
              </a:spcBef>
              <a:spcAft>
                <a:spcPts val="0"/>
              </a:spcAft>
              <a:buClr>
                <a:schemeClr val="dk1"/>
              </a:buClr>
              <a:buSzPts val="9100"/>
              <a:buFont typeface="Times New Roman"/>
              <a:buChar char="»"/>
              <a:defRPr sz="9100" b="0" i="0" u="none" strike="noStrike" cap="none">
                <a:solidFill>
                  <a:schemeClr val="dk1"/>
                </a:solidFill>
                <a:latin typeface="Times New Roman"/>
                <a:ea typeface="Times New Roman"/>
                <a:cs typeface="Times New Roman"/>
                <a:sym typeface="Times New Roman"/>
              </a:defRPr>
            </a:lvl5pPr>
            <a:lvl6pPr marL="2743200" marR="0" lvl="5" indent="-806450" algn="l" rtl="0">
              <a:lnSpc>
                <a:spcPct val="100000"/>
              </a:lnSpc>
              <a:spcBef>
                <a:spcPts val="1800"/>
              </a:spcBef>
              <a:spcAft>
                <a:spcPts val="0"/>
              </a:spcAft>
              <a:buClr>
                <a:schemeClr val="dk1"/>
              </a:buClr>
              <a:buSzPts val="9100"/>
              <a:buFont typeface="Times New Roman"/>
              <a:buChar char="»"/>
              <a:defRPr sz="9100" b="0" i="0" u="none" strike="noStrike" cap="none">
                <a:solidFill>
                  <a:schemeClr val="dk1"/>
                </a:solidFill>
                <a:latin typeface="Times New Roman"/>
                <a:ea typeface="Times New Roman"/>
                <a:cs typeface="Times New Roman"/>
                <a:sym typeface="Times New Roman"/>
              </a:defRPr>
            </a:lvl6pPr>
            <a:lvl7pPr marL="3200400" marR="0" lvl="6" indent="-806450" algn="l" rtl="0">
              <a:lnSpc>
                <a:spcPct val="100000"/>
              </a:lnSpc>
              <a:spcBef>
                <a:spcPts val="1800"/>
              </a:spcBef>
              <a:spcAft>
                <a:spcPts val="0"/>
              </a:spcAft>
              <a:buClr>
                <a:schemeClr val="dk1"/>
              </a:buClr>
              <a:buSzPts val="9100"/>
              <a:buFont typeface="Times New Roman"/>
              <a:buChar char="»"/>
              <a:defRPr sz="9100" b="0" i="0" u="none" strike="noStrike" cap="none">
                <a:solidFill>
                  <a:schemeClr val="dk1"/>
                </a:solidFill>
                <a:latin typeface="Times New Roman"/>
                <a:ea typeface="Times New Roman"/>
                <a:cs typeface="Times New Roman"/>
                <a:sym typeface="Times New Roman"/>
              </a:defRPr>
            </a:lvl7pPr>
            <a:lvl8pPr marL="3657600" marR="0" lvl="7" indent="-806450" algn="l" rtl="0">
              <a:lnSpc>
                <a:spcPct val="100000"/>
              </a:lnSpc>
              <a:spcBef>
                <a:spcPts val="1800"/>
              </a:spcBef>
              <a:spcAft>
                <a:spcPts val="0"/>
              </a:spcAft>
              <a:buClr>
                <a:schemeClr val="dk1"/>
              </a:buClr>
              <a:buSzPts val="9100"/>
              <a:buFont typeface="Times New Roman"/>
              <a:buChar char="»"/>
              <a:defRPr sz="9100" b="0" i="0" u="none" strike="noStrike" cap="none">
                <a:solidFill>
                  <a:schemeClr val="dk1"/>
                </a:solidFill>
                <a:latin typeface="Times New Roman"/>
                <a:ea typeface="Times New Roman"/>
                <a:cs typeface="Times New Roman"/>
                <a:sym typeface="Times New Roman"/>
              </a:defRPr>
            </a:lvl8pPr>
            <a:lvl9pPr marL="4114800" marR="0" lvl="8" indent="-806450" algn="l" rtl="0">
              <a:lnSpc>
                <a:spcPct val="100000"/>
              </a:lnSpc>
              <a:spcBef>
                <a:spcPts val="1800"/>
              </a:spcBef>
              <a:spcAft>
                <a:spcPts val="0"/>
              </a:spcAft>
              <a:buClr>
                <a:schemeClr val="dk1"/>
              </a:buClr>
              <a:buSzPts val="9100"/>
              <a:buFont typeface="Times New Roman"/>
              <a:buChar char="»"/>
              <a:defRPr sz="91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p1"/>
          <p:cNvSpPr txBox="1">
            <a:spLocks noGrp="1"/>
          </p:cNvSpPr>
          <p:nvPr>
            <p:ph type="dt" idx="10"/>
          </p:nvPr>
        </p:nvSpPr>
        <p:spPr>
          <a:xfrm>
            <a:off x="3210919" y="27584800"/>
            <a:ext cx="8917500" cy="2018400"/>
          </a:xfrm>
          <a:prstGeom prst="rect">
            <a:avLst/>
          </a:prstGeom>
          <a:noFill/>
          <a:ln>
            <a:noFill/>
          </a:ln>
        </p:spPr>
        <p:txBody>
          <a:bodyPr spcFirstLastPara="1" wrap="square" lIns="416950" tIns="208475" rIns="416950" bIns="208475" anchor="t" anchorCtr="0">
            <a:noAutofit/>
          </a:bodyPr>
          <a:lstStyle>
            <a:lvl1pPr marR="0" lvl="0" algn="l" rtl="0">
              <a:lnSpc>
                <a:spcPct val="100000"/>
              </a:lnSpc>
              <a:spcBef>
                <a:spcPts val="0"/>
              </a:spcBef>
              <a:spcAft>
                <a:spcPts val="0"/>
              </a:spcAft>
              <a:buSzPts val="1400"/>
              <a:buNone/>
              <a:defRPr sz="6400" b="0" i="0" u="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9pPr>
          </a:lstStyle>
          <a:p>
            <a:endParaRPr/>
          </a:p>
        </p:txBody>
      </p:sp>
      <p:sp>
        <p:nvSpPr>
          <p:cNvPr id="9" name="Google Shape;9;p1"/>
          <p:cNvSpPr txBox="1">
            <a:spLocks noGrp="1"/>
          </p:cNvSpPr>
          <p:nvPr>
            <p:ph type="ftr" idx="11"/>
          </p:nvPr>
        </p:nvSpPr>
        <p:spPr>
          <a:xfrm>
            <a:off x="14624081" y="27584800"/>
            <a:ext cx="13555839" cy="2018400"/>
          </a:xfrm>
          <a:prstGeom prst="rect">
            <a:avLst/>
          </a:prstGeom>
          <a:noFill/>
          <a:ln>
            <a:noFill/>
          </a:ln>
        </p:spPr>
        <p:txBody>
          <a:bodyPr spcFirstLastPara="1" wrap="square" lIns="416950" tIns="208475" rIns="416950" bIns="208475" anchor="t" anchorCtr="0">
            <a:noAutofit/>
          </a:bodyPr>
          <a:lstStyle>
            <a:lvl1pPr marR="0" lvl="0" algn="ctr" rtl="0">
              <a:lnSpc>
                <a:spcPct val="100000"/>
              </a:lnSpc>
              <a:spcBef>
                <a:spcPts val="0"/>
              </a:spcBef>
              <a:spcAft>
                <a:spcPts val="0"/>
              </a:spcAft>
              <a:buSzPts val="1400"/>
              <a:buNone/>
              <a:defRPr sz="6400" b="0" i="0" u="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300" b="0" i="0" u="none" strike="noStrike" cap="none">
                <a:solidFill>
                  <a:schemeClr val="dk1"/>
                </a:solidFill>
                <a:latin typeface="Times New Roman"/>
                <a:ea typeface="Times New Roman"/>
                <a:cs typeface="Times New Roman"/>
                <a:sym typeface="Times New Roman"/>
              </a:defRPr>
            </a:lvl9pPr>
          </a:lstStyle>
          <a:p>
            <a:endParaRPr/>
          </a:p>
        </p:txBody>
      </p:sp>
      <p:sp>
        <p:nvSpPr>
          <p:cNvPr id="10" name="Google Shape;10;p1"/>
          <p:cNvSpPr txBox="1">
            <a:spLocks noGrp="1"/>
          </p:cNvSpPr>
          <p:nvPr>
            <p:ph type="sldNum" idx="12"/>
          </p:nvPr>
        </p:nvSpPr>
        <p:spPr>
          <a:xfrm>
            <a:off x="30675581" y="27584800"/>
            <a:ext cx="8917500" cy="2018400"/>
          </a:xfrm>
          <a:prstGeom prst="rect">
            <a:avLst/>
          </a:prstGeom>
          <a:noFill/>
          <a:ln>
            <a:noFill/>
          </a:ln>
        </p:spPr>
        <p:txBody>
          <a:bodyPr spcFirstLastPara="1" wrap="square" lIns="416950" tIns="208475" rIns="416950" bIns="208475" anchor="t" anchorCtr="0">
            <a:noAutofit/>
          </a:bodyPr>
          <a:lstStyle>
            <a:lvl1pPr marL="0" marR="0" lvl="0" indent="0" algn="r" rtl="0">
              <a:lnSpc>
                <a:spcPct val="100000"/>
              </a:lnSpc>
              <a:spcBef>
                <a:spcPts val="0"/>
              </a:spcBef>
              <a:spcAft>
                <a:spcPts val="0"/>
              </a:spcAft>
              <a:buClr>
                <a:schemeClr val="dk1"/>
              </a:buClr>
              <a:buSzPts val="6400"/>
              <a:buFont typeface="Times New Roman"/>
              <a:buNone/>
              <a:defRPr sz="6400" b="0" i="0" u="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SzPts val="6400"/>
              <a:buFont typeface="Times New Roman"/>
              <a:buNone/>
              <a:defRPr sz="6400" b="0" i="0" u="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SzPts val="6400"/>
              <a:buFont typeface="Times New Roman"/>
              <a:buNone/>
              <a:defRPr sz="6400" b="0" i="0" u="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SzPts val="6400"/>
              <a:buFont typeface="Times New Roman"/>
              <a:buNone/>
              <a:defRPr sz="6400" b="0" i="0" u="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SzPts val="6400"/>
              <a:buFont typeface="Times New Roman"/>
              <a:buNone/>
              <a:defRPr sz="6400" b="0" i="0" u="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SzPts val="6400"/>
              <a:buFont typeface="Times New Roman"/>
              <a:buNone/>
              <a:defRPr sz="6400" b="0" i="0" u="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SzPts val="6400"/>
              <a:buFont typeface="Times New Roman"/>
              <a:buNone/>
              <a:defRPr sz="6400" b="0" i="0" u="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SzPts val="6400"/>
              <a:buFont typeface="Times New Roman"/>
              <a:buNone/>
              <a:defRPr sz="6400" b="0" i="0" u="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SzPts val="6400"/>
              <a:buFont typeface="Times New Roman"/>
              <a:buNone/>
              <a:defRPr sz="6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
        <p:nvSpPr>
          <p:cNvPr id="11" name="Google Shape;11;p1"/>
          <p:cNvSpPr/>
          <p:nvPr/>
        </p:nvSpPr>
        <p:spPr>
          <a:xfrm>
            <a:off x="0" y="0"/>
            <a:ext cx="42804000" cy="30276000"/>
          </a:xfrm>
          <a:prstGeom prst="rect">
            <a:avLst/>
          </a:prstGeom>
          <a:noFill/>
          <a:ln w="25400" cap="flat" cmpd="sng">
            <a:solidFill>
              <a:schemeClr val="dk1"/>
            </a:solidFill>
            <a:prstDash val="solid"/>
            <a:miter lim="800000"/>
            <a:headEnd type="none" w="sm" len="sm"/>
            <a:tailEnd type="none" w="sm" len="sm"/>
          </a:ln>
        </p:spPr>
        <p:txBody>
          <a:bodyPr spcFirstLastPara="1" wrap="square" lIns="89350" tIns="44650" rIns="89350" bIns="44650" anchor="ctr" anchorCtr="0">
            <a:noAutofit/>
          </a:bodyPr>
          <a:lstStyle/>
          <a:p>
            <a:pPr marL="0" marR="0" lvl="0" indent="0" algn="l" rtl="0">
              <a:lnSpc>
                <a:spcPct val="100000"/>
              </a:lnSpc>
              <a:spcBef>
                <a:spcPts val="0"/>
              </a:spcBef>
              <a:spcAft>
                <a:spcPts val="0"/>
              </a:spcAft>
              <a:buNone/>
            </a:pPr>
            <a:endParaRPr sz="2300" b="0" i="0" u="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gif"/><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2.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7.png"/><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2.png"/><Relationship Id="rId4" Type="http://schemas.openxmlformats.org/officeDocument/2006/relationships/image" Target="../media/image18.png"/><Relationship Id="rId9" Type="http://schemas.openxmlformats.org/officeDocument/2006/relationships/image" Target="../media/image12.png"/><Relationship Id="rId14" Type="http://schemas.openxmlformats.org/officeDocument/2006/relationships/image" Target="../media/image8.gif"/></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gif"/><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7.png"/><Relationship Id="rId2" Type="http://schemas.openxmlformats.org/officeDocument/2006/relationships/notesSlide" Target="../notesSlides/notesSlide4.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6.png"/><Relationship Id="rId5" Type="http://schemas.openxmlformats.org/officeDocument/2006/relationships/image" Target="../media/image9.png"/><Relationship Id="rId1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12.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1" y="3099048"/>
            <a:ext cx="42803763" cy="399108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27967" tIns="427967" rIns="427967" bIns="427967" anchor="ctr" anchorCtr="0">
            <a:noAutofit/>
          </a:bodyPr>
          <a:lstStyle/>
          <a:p>
            <a:pPr algn="ctr"/>
            <a:endParaRPr sz="6554"/>
          </a:p>
        </p:txBody>
      </p:sp>
      <p:pic>
        <p:nvPicPr>
          <p:cNvPr id="55" name="Google Shape;55;p13"/>
          <p:cNvPicPr preferRelativeResize="0"/>
          <p:nvPr/>
        </p:nvPicPr>
        <p:blipFill>
          <a:blip r:embed="rId3">
            <a:alphaModFix/>
          </a:blip>
          <a:stretch>
            <a:fillRect/>
          </a:stretch>
        </p:blipFill>
        <p:spPr>
          <a:xfrm>
            <a:off x="17892178" y="3384125"/>
            <a:ext cx="10762984" cy="3420931"/>
          </a:xfrm>
          <a:prstGeom prst="rect">
            <a:avLst/>
          </a:prstGeom>
          <a:noFill/>
          <a:ln>
            <a:noFill/>
          </a:ln>
        </p:spPr>
      </p:pic>
      <p:pic>
        <p:nvPicPr>
          <p:cNvPr id="56" name="Google Shape;56;p13"/>
          <p:cNvPicPr preferRelativeResize="0"/>
          <p:nvPr/>
        </p:nvPicPr>
        <p:blipFill>
          <a:blip r:embed="rId4">
            <a:alphaModFix/>
          </a:blip>
          <a:stretch>
            <a:fillRect/>
          </a:stretch>
        </p:blipFill>
        <p:spPr>
          <a:xfrm>
            <a:off x="38659572" y="3384125"/>
            <a:ext cx="3477104" cy="3420931"/>
          </a:xfrm>
          <a:prstGeom prst="ellipse">
            <a:avLst/>
          </a:prstGeom>
          <a:noFill/>
          <a:ln>
            <a:noFill/>
          </a:ln>
        </p:spPr>
      </p:pic>
      <p:sp>
        <p:nvSpPr>
          <p:cNvPr id="57" name="Google Shape;57;p13"/>
          <p:cNvSpPr txBox="1"/>
          <p:nvPr/>
        </p:nvSpPr>
        <p:spPr>
          <a:xfrm>
            <a:off x="28979935" y="3952876"/>
            <a:ext cx="9521309" cy="2283429"/>
          </a:xfrm>
          <a:prstGeom prst="rect">
            <a:avLst/>
          </a:prstGeom>
          <a:noFill/>
          <a:ln>
            <a:noFill/>
          </a:ln>
        </p:spPr>
        <p:txBody>
          <a:bodyPr spcFirstLastPara="1" wrap="square" lIns="427967" tIns="427967" rIns="427967" bIns="427967" anchor="ctr" anchorCtr="0">
            <a:noAutofit/>
          </a:bodyPr>
          <a:lstStyle/>
          <a:p>
            <a:pPr algn="ctr"/>
            <a:r>
              <a:rPr lang="en" sz="8426">
                <a:solidFill>
                  <a:schemeClr val="dk2"/>
                </a:solidFill>
                <a:latin typeface="Helvetica Neue Light"/>
                <a:ea typeface="Helvetica Neue Light"/>
                <a:cs typeface="Helvetica Neue Light"/>
                <a:sym typeface="Helvetica Neue Light"/>
              </a:rPr>
              <a:t>Sustainability Lab</a:t>
            </a:r>
            <a:endParaRPr sz="8426">
              <a:solidFill>
                <a:schemeClr val="dk2"/>
              </a:solidFill>
              <a:latin typeface="Helvetica Neue Light"/>
              <a:ea typeface="Helvetica Neue Light"/>
              <a:cs typeface="Helvetica Neue Light"/>
              <a:sym typeface="Helvetica Neue Light"/>
            </a:endParaRPr>
          </a:p>
          <a:p>
            <a:pPr algn="ctr"/>
            <a:r>
              <a:rPr lang="en" sz="8426">
                <a:solidFill>
                  <a:schemeClr val="dk2"/>
                </a:solidFill>
                <a:latin typeface="Helvetica Neue Light"/>
                <a:ea typeface="Helvetica Neue Light"/>
                <a:cs typeface="Helvetica Neue Light"/>
                <a:sym typeface="Helvetica Neue Light"/>
              </a:rPr>
              <a:t>IIT Gandhinagar</a:t>
            </a:r>
            <a:endParaRPr sz="8426">
              <a:solidFill>
                <a:schemeClr val="dk2"/>
              </a:solidFill>
            </a:endParaRPr>
          </a:p>
        </p:txBody>
      </p:sp>
      <p:sp>
        <p:nvSpPr>
          <p:cNvPr id="58" name="Google Shape;58;p13"/>
          <p:cNvSpPr txBox="1"/>
          <p:nvPr/>
        </p:nvSpPr>
        <p:spPr>
          <a:xfrm>
            <a:off x="917023" y="3692491"/>
            <a:ext cx="16146905" cy="2930822"/>
          </a:xfrm>
          <a:prstGeom prst="rect">
            <a:avLst/>
          </a:prstGeom>
          <a:noFill/>
          <a:ln>
            <a:noFill/>
          </a:ln>
        </p:spPr>
        <p:txBody>
          <a:bodyPr spcFirstLastPara="1" wrap="square" lIns="427967" tIns="427967" rIns="427967" bIns="427967" anchor="ctr" anchorCtr="0">
            <a:noAutofit/>
          </a:bodyPr>
          <a:lstStyle/>
          <a:p>
            <a:pPr algn="ctr"/>
            <a:r>
              <a:rPr lang="en" sz="13107" b="1">
                <a:solidFill>
                  <a:schemeClr val="dk2"/>
                </a:solidFill>
              </a:rPr>
              <a:t>Domain Adaptation</a:t>
            </a:r>
            <a:endParaRPr sz="13107" b="1">
              <a:solidFill>
                <a:schemeClr val="dk2"/>
              </a:solidFill>
            </a:endParaRPr>
          </a:p>
        </p:txBody>
      </p:sp>
      <p:sp>
        <p:nvSpPr>
          <p:cNvPr id="59" name="Google Shape;59;p13"/>
          <p:cNvSpPr txBox="1"/>
          <p:nvPr/>
        </p:nvSpPr>
        <p:spPr>
          <a:xfrm>
            <a:off x="0" y="8644719"/>
            <a:ext cx="14267921" cy="6657895"/>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marL="2140199" indent="-1263312">
              <a:spcBef>
                <a:spcPts val="5617"/>
              </a:spcBef>
              <a:buClr>
                <a:schemeClr val="dk1"/>
              </a:buClr>
              <a:buSzPts val="650"/>
              <a:buChar char="●"/>
            </a:pPr>
            <a:r>
              <a:rPr lang="en" sz="3043">
                <a:solidFill>
                  <a:schemeClr val="dk1"/>
                </a:solidFill>
              </a:rPr>
              <a:t>Brick kilns are a significant environmental and social concern in India.</a:t>
            </a:r>
            <a:br>
              <a:rPr lang="en" sz="3043">
                <a:solidFill>
                  <a:schemeClr val="dk1"/>
                </a:solidFill>
              </a:rPr>
            </a:br>
            <a:endParaRPr sz="3043">
              <a:solidFill>
                <a:schemeClr val="dk1"/>
              </a:solidFill>
            </a:endParaRPr>
          </a:p>
          <a:p>
            <a:pPr marL="2140199" indent="-1263312">
              <a:buClr>
                <a:schemeClr val="dk1"/>
              </a:buClr>
              <a:buSzPts val="650"/>
              <a:buChar char="●"/>
            </a:pPr>
            <a:r>
              <a:rPr lang="en" sz="3043">
                <a:solidFill>
                  <a:schemeClr val="dk1"/>
                </a:solidFill>
              </a:rPr>
              <a:t>They consume fertile topsoil and release harmful pollutants into the atmosphere.</a:t>
            </a:r>
            <a:br>
              <a:rPr lang="en" sz="3043">
                <a:solidFill>
                  <a:schemeClr val="dk1"/>
                </a:solidFill>
              </a:rPr>
            </a:br>
            <a:endParaRPr sz="3043">
              <a:solidFill>
                <a:schemeClr val="dk1"/>
              </a:solidFill>
            </a:endParaRPr>
          </a:p>
          <a:p>
            <a:pPr marL="2140199" indent="-1263312">
              <a:buClr>
                <a:schemeClr val="dk1"/>
              </a:buClr>
              <a:buSzPts val="650"/>
              <a:buChar char="●"/>
            </a:pPr>
            <a:r>
              <a:rPr lang="en" sz="3043">
                <a:solidFill>
                  <a:schemeClr val="dk1"/>
                </a:solidFill>
              </a:rPr>
              <a:t>In regions like Delhi, brick kilns contribute up to 8% of total air pollution.</a:t>
            </a:r>
            <a:br>
              <a:rPr lang="en" sz="3043">
                <a:solidFill>
                  <a:schemeClr val="dk1"/>
                </a:solidFill>
              </a:rPr>
            </a:br>
            <a:endParaRPr sz="3043">
              <a:solidFill>
                <a:schemeClr val="dk1"/>
              </a:solidFill>
            </a:endParaRPr>
          </a:p>
          <a:p>
            <a:pPr marL="2140199" indent="-1263312">
              <a:buClr>
                <a:schemeClr val="dk1"/>
              </a:buClr>
              <a:buSzPts val="650"/>
              <a:buChar char="●"/>
            </a:pPr>
            <a:r>
              <a:rPr lang="en" sz="3043">
                <a:solidFill>
                  <a:schemeClr val="dk1"/>
                </a:solidFill>
              </a:rPr>
              <a:t>These sites are often linked to forced labor and unsafe working conditions.</a:t>
            </a:r>
            <a:br>
              <a:rPr lang="en" sz="3043">
                <a:solidFill>
                  <a:schemeClr val="dk1"/>
                </a:solidFill>
              </a:rPr>
            </a:br>
            <a:endParaRPr sz="3043">
              <a:solidFill>
                <a:schemeClr val="dk1"/>
              </a:solidFill>
            </a:endParaRPr>
          </a:p>
          <a:p>
            <a:pPr marL="2140199" indent="-1263312">
              <a:buClr>
                <a:schemeClr val="dk1"/>
              </a:buClr>
              <a:buSzPts val="650"/>
              <a:buChar char="●"/>
            </a:pPr>
            <a:r>
              <a:rPr lang="en" sz="3043">
                <a:solidFill>
                  <a:schemeClr val="dk1"/>
                </a:solidFill>
              </a:rPr>
              <a:t>Effective tracking and monitoring of brick kilns is essential to ensure regulatory compliance and promote sustainable practices.</a:t>
            </a:r>
            <a:endParaRPr sz="3043"/>
          </a:p>
        </p:txBody>
      </p:sp>
      <p:sp>
        <p:nvSpPr>
          <p:cNvPr id="60" name="Google Shape;60;p13"/>
          <p:cNvSpPr txBox="1"/>
          <p:nvPr/>
        </p:nvSpPr>
        <p:spPr>
          <a:xfrm>
            <a:off x="0" y="16895935"/>
            <a:ext cx="14267921" cy="4052876"/>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nSpc>
                <a:spcPct val="115000"/>
              </a:lnSpc>
              <a:spcBef>
                <a:spcPts val="5617"/>
              </a:spcBef>
              <a:spcAft>
                <a:spcPts val="5617"/>
              </a:spcAft>
            </a:pPr>
            <a:r>
              <a:rPr lang="en" sz="3043"/>
              <a:t>Object detection models like YOLO perform well in identifying brick kilns when trained and tested on images from the same region. However, their performance drops significantly when applied to images from a different region due to variations in landscape, kiln appearance, and environmental conditions. This domain shift poses a major challenge in developing robust, region-independent brick kiln detection systems.</a:t>
            </a:r>
            <a:endParaRPr sz="3043"/>
          </a:p>
        </p:txBody>
      </p:sp>
      <p:sp>
        <p:nvSpPr>
          <p:cNvPr id="61" name="Google Shape;61;p13"/>
          <p:cNvSpPr txBox="1"/>
          <p:nvPr/>
        </p:nvSpPr>
        <p:spPr>
          <a:xfrm>
            <a:off x="585" y="7090134"/>
            <a:ext cx="14267921" cy="1554585"/>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gn="ctr"/>
            <a:r>
              <a:rPr lang="en" sz="7490">
                <a:solidFill>
                  <a:schemeClr val="dk2"/>
                </a:solidFill>
              </a:rPr>
              <a:t>Introduction</a:t>
            </a:r>
            <a:endParaRPr sz="7490">
              <a:solidFill>
                <a:schemeClr val="dk2"/>
              </a:solidFill>
            </a:endParaRPr>
          </a:p>
        </p:txBody>
      </p:sp>
      <p:sp>
        <p:nvSpPr>
          <p:cNvPr id="62" name="Google Shape;62;p13"/>
          <p:cNvSpPr txBox="1"/>
          <p:nvPr/>
        </p:nvSpPr>
        <p:spPr>
          <a:xfrm>
            <a:off x="585" y="15341350"/>
            <a:ext cx="14267921" cy="1554585"/>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gn="ctr"/>
            <a:r>
              <a:rPr lang="en" sz="7490">
                <a:solidFill>
                  <a:schemeClr val="dk2"/>
                </a:solidFill>
              </a:rPr>
              <a:t>Problem Statement</a:t>
            </a:r>
            <a:endParaRPr sz="7490">
              <a:solidFill>
                <a:schemeClr val="dk2"/>
              </a:solidFill>
            </a:endParaRPr>
          </a:p>
        </p:txBody>
      </p:sp>
      <p:pic>
        <p:nvPicPr>
          <p:cNvPr id="63" name="Google Shape;63;p13"/>
          <p:cNvPicPr preferRelativeResize="0"/>
          <p:nvPr/>
        </p:nvPicPr>
        <p:blipFill>
          <a:blip r:embed="rId5">
            <a:alphaModFix/>
          </a:blip>
          <a:stretch>
            <a:fillRect/>
          </a:stretch>
        </p:blipFill>
        <p:spPr>
          <a:xfrm>
            <a:off x="14267923" y="16056267"/>
            <a:ext cx="14267935" cy="11119906"/>
          </a:xfrm>
          <a:prstGeom prst="rect">
            <a:avLst/>
          </a:prstGeom>
          <a:noFill/>
          <a:ln w="9525" cap="flat" cmpd="sng">
            <a:solidFill>
              <a:schemeClr val="dk1"/>
            </a:solidFill>
            <a:prstDash val="solid"/>
            <a:round/>
            <a:headEnd type="none" w="sm" len="sm"/>
            <a:tailEnd type="none" w="sm" len="sm"/>
          </a:ln>
        </p:spPr>
      </p:pic>
      <p:sp>
        <p:nvSpPr>
          <p:cNvPr id="64" name="Google Shape;64;p13"/>
          <p:cNvSpPr txBox="1"/>
          <p:nvPr/>
        </p:nvSpPr>
        <p:spPr>
          <a:xfrm>
            <a:off x="14267921" y="14472603"/>
            <a:ext cx="14267921" cy="1554585"/>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gn="ctr"/>
            <a:r>
              <a:rPr lang="en" sz="7490">
                <a:solidFill>
                  <a:schemeClr val="dk2"/>
                </a:solidFill>
              </a:rPr>
              <a:t>Training pipeline</a:t>
            </a:r>
            <a:endParaRPr sz="7490">
              <a:solidFill>
                <a:schemeClr val="dk2"/>
              </a:solidFill>
            </a:endParaRPr>
          </a:p>
        </p:txBody>
      </p:sp>
      <p:sp>
        <p:nvSpPr>
          <p:cNvPr id="65" name="Google Shape;65;p13"/>
          <p:cNvSpPr txBox="1"/>
          <p:nvPr/>
        </p:nvSpPr>
        <p:spPr>
          <a:xfrm>
            <a:off x="585" y="20948811"/>
            <a:ext cx="14267921" cy="1554585"/>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gn="ctr"/>
            <a:r>
              <a:rPr lang="en" sz="7490">
                <a:solidFill>
                  <a:schemeClr val="dk2"/>
                </a:solidFill>
              </a:rPr>
              <a:t>Proposed Solution</a:t>
            </a:r>
            <a:endParaRPr sz="7490">
              <a:solidFill>
                <a:schemeClr val="dk2"/>
              </a:solidFill>
            </a:endParaRPr>
          </a:p>
        </p:txBody>
      </p:sp>
      <p:sp>
        <p:nvSpPr>
          <p:cNvPr id="66" name="Google Shape;66;p13"/>
          <p:cNvSpPr txBox="1"/>
          <p:nvPr/>
        </p:nvSpPr>
        <p:spPr>
          <a:xfrm>
            <a:off x="0" y="22503397"/>
            <a:ext cx="14267921" cy="4672182"/>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nSpc>
                <a:spcPct val="115000"/>
              </a:lnSpc>
              <a:spcBef>
                <a:spcPts val="5617"/>
              </a:spcBef>
              <a:spcAft>
                <a:spcPts val="5617"/>
              </a:spcAft>
            </a:pPr>
            <a:r>
              <a:rPr lang="en" sz="3043"/>
              <a:t>We leverage annotated images from one region to detect brick kilns in a different, unlabeled region. A CycleGAN transforms the source images to match the target region’s style. Brick kilns from the original data are pasted onto these synthetic images to preserve supervision. To correct possible artifacts, an existing detector refines the labels. A new model is then trained on this data to accurately detect brick kilns in the target region.</a:t>
            </a:r>
            <a:endParaRPr sz="3043"/>
          </a:p>
        </p:txBody>
      </p:sp>
      <p:pic>
        <p:nvPicPr>
          <p:cNvPr id="67" name="Google Shape;67;p13"/>
          <p:cNvPicPr preferRelativeResize="0"/>
          <p:nvPr/>
        </p:nvPicPr>
        <p:blipFill rotWithShape="1">
          <a:blip r:embed="rId6">
            <a:alphaModFix/>
          </a:blip>
          <a:srcRect l="188" t="3878" r="506" b="4655"/>
          <a:stretch/>
        </p:blipFill>
        <p:spPr>
          <a:xfrm>
            <a:off x="14267923" y="9201884"/>
            <a:ext cx="14267935" cy="5235203"/>
          </a:xfrm>
          <a:prstGeom prst="rect">
            <a:avLst/>
          </a:prstGeom>
          <a:noFill/>
          <a:ln>
            <a:noFill/>
          </a:ln>
        </p:spPr>
      </p:pic>
      <p:sp>
        <p:nvSpPr>
          <p:cNvPr id="68" name="Google Shape;68;p13"/>
          <p:cNvSpPr txBox="1"/>
          <p:nvPr/>
        </p:nvSpPr>
        <p:spPr>
          <a:xfrm>
            <a:off x="14267921" y="7090134"/>
            <a:ext cx="14267921" cy="1554585"/>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gn="ctr"/>
            <a:r>
              <a:rPr lang="en" sz="7490">
                <a:solidFill>
                  <a:schemeClr val="dk2"/>
                </a:solidFill>
              </a:rPr>
              <a:t>Generated images</a:t>
            </a:r>
            <a:endParaRPr sz="7490">
              <a:solidFill>
                <a:schemeClr val="dk2"/>
              </a:solidFill>
            </a:endParaRPr>
          </a:p>
        </p:txBody>
      </p:sp>
      <p:sp>
        <p:nvSpPr>
          <p:cNvPr id="69" name="Google Shape;69;p13"/>
          <p:cNvSpPr txBox="1"/>
          <p:nvPr/>
        </p:nvSpPr>
        <p:spPr>
          <a:xfrm>
            <a:off x="14302326" y="8656071"/>
            <a:ext cx="4721334" cy="516791"/>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gn="ctr"/>
            <a:r>
              <a:rPr lang="en" sz="2341">
                <a:solidFill>
                  <a:schemeClr val="dk1"/>
                </a:solidFill>
              </a:rPr>
              <a:t>Original</a:t>
            </a:r>
            <a:endParaRPr sz="2341">
              <a:solidFill>
                <a:schemeClr val="dk1"/>
              </a:solidFill>
            </a:endParaRPr>
          </a:p>
        </p:txBody>
      </p:sp>
      <p:sp>
        <p:nvSpPr>
          <p:cNvPr id="70" name="Google Shape;70;p13"/>
          <p:cNvSpPr txBox="1"/>
          <p:nvPr/>
        </p:nvSpPr>
        <p:spPr>
          <a:xfrm>
            <a:off x="19058384" y="8656071"/>
            <a:ext cx="4721334" cy="516791"/>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gn="ctr"/>
            <a:r>
              <a:rPr lang="en" sz="2341">
                <a:solidFill>
                  <a:schemeClr val="dk1"/>
                </a:solidFill>
              </a:rPr>
              <a:t>Cycle GAN</a:t>
            </a:r>
            <a:endParaRPr sz="2341">
              <a:solidFill>
                <a:schemeClr val="dk1"/>
              </a:solidFill>
            </a:endParaRPr>
          </a:p>
        </p:txBody>
      </p:sp>
      <p:sp>
        <p:nvSpPr>
          <p:cNvPr id="71" name="Google Shape;71;p13"/>
          <p:cNvSpPr txBox="1"/>
          <p:nvPr/>
        </p:nvSpPr>
        <p:spPr>
          <a:xfrm>
            <a:off x="23814437" y="8656071"/>
            <a:ext cx="4721334" cy="516791"/>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gn="ctr"/>
            <a:r>
              <a:rPr lang="en" sz="2341">
                <a:solidFill>
                  <a:schemeClr val="dk1"/>
                </a:solidFill>
              </a:rPr>
              <a:t>CUT</a:t>
            </a:r>
            <a:endParaRPr sz="2341">
              <a:solidFill>
                <a:schemeClr val="dk1"/>
              </a:solidFill>
            </a:endParaRPr>
          </a:p>
        </p:txBody>
      </p:sp>
      <p:sp>
        <p:nvSpPr>
          <p:cNvPr id="72" name="Google Shape;72;p13"/>
          <p:cNvSpPr txBox="1"/>
          <p:nvPr/>
        </p:nvSpPr>
        <p:spPr>
          <a:xfrm>
            <a:off x="28570364" y="7090134"/>
            <a:ext cx="14267921" cy="1554585"/>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gn="ctr"/>
            <a:r>
              <a:rPr lang="en" sz="7490">
                <a:solidFill>
                  <a:schemeClr val="dk2"/>
                </a:solidFill>
              </a:rPr>
              <a:t>Results</a:t>
            </a:r>
            <a:endParaRPr sz="7490">
              <a:solidFill>
                <a:schemeClr val="dk2"/>
              </a:solidFill>
            </a:endParaRPr>
          </a:p>
        </p:txBody>
      </p:sp>
      <p:graphicFrame>
        <p:nvGraphicFramePr>
          <p:cNvPr id="73" name="Google Shape;73;p13"/>
          <p:cNvGraphicFramePr/>
          <p:nvPr/>
        </p:nvGraphicFramePr>
        <p:xfrm>
          <a:off x="28570364" y="8644663"/>
          <a:ext cx="14267920" cy="9237494"/>
        </p:xfrm>
        <a:graphic>
          <a:graphicData uri="http://schemas.openxmlformats.org/drawingml/2006/table">
            <a:tbl>
              <a:tblPr>
                <a:noFill/>
              </a:tblPr>
              <a:tblGrid>
                <a:gridCol w="7133960">
                  <a:extLst>
                    <a:ext uri="{9D8B030D-6E8A-4147-A177-3AD203B41FA5}">
                      <a16:colId xmlns:a16="http://schemas.microsoft.com/office/drawing/2014/main" val="20000"/>
                    </a:ext>
                  </a:extLst>
                </a:gridCol>
                <a:gridCol w="7133960">
                  <a:extLst>
                    <a:ext uri="{9D8B030D-6E8A-4147-A177-3AD203B41FA5}">
                      <a16:colId xmlns:a16="http://schemas.microsoft.com/office/drawing/2014/main" val="20001"/>
                    </a:ext>
                  </a:extLst>
                </a:gridCol>
              </a:tblGrid>
              <a:tr h="1319642">
                <a:tc>
                  <a:txBody>
                    <a:bodyPr/>
                    <a:lstStyle/>
                    <a:p>
                      <a:pPr marL="0" lvl="0" indent="0" algn="ctr" rtl="0">
                        <a:spcBef>
                          <a:spcPts val="0"/>
                        </a:spcBef>
                        <a:spcAft>
                          <a:spcPts val="0"/>
                        </a:spcAft>
                        <a:buNone/>
                      </a:pPr>
                      <a:r>
                        <a:rPr lang="en" sz="3000" b="1"/>
                        <a:t>Model</a:t>
                      </a:r>
                      <a:endParaRPr sz="3000" b="1"/>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3000" b="1">
                          <a:solidFill>
                            <a:srgbClr val="333333"/>
                          </a:solidFill>
                        </a:rPr>
                        <a:t>Class-agnostic AP</a:t>
                      </a:r>
                      <a:endParaRPr sz="3000" b="1">
                        <a:solidFill>
                          <a:srgbClr val="333333"/>
                        </a:solidFill>
                      </a:endParaRPr>
                    </a:p>
                  </a:txBody>
                  <a:tcPr marL="356698" marR="356698" marT="178349" marB="178349"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319642">
                <a:tc>
                  <a:txBody>
                    <a:bodyPr/>
                    <a:lstStyle/>
                    <a:p>
                      <a:pPr marL="0" lvl="0" indent="0" algn="ctr" rtl="0">
                        <a:spcBef>
                          <a:spcPts val="0"/>
                        </a:spcBef>
                        <a:spcAft>
                          <a:spcPts val="0"/>
                        </a:spcAft>
                        <a:buNone/>
                      </a:pPr>
                      <a:r>
                        <a:rPr lang="en" sz="3000"/>
                        <a:t>Delhi_to_WB</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000"/>
                        <a:t>0.506</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319642">
                <a:tc>
                  <a:txBody>
                    <a:bodyPr/>
                    <a:lstStyle/>
                    <a:p>
                      <a:pPr marL="0" lvl="0" indent="0" algn="ctr" rtl="0">
                        <a:spcBef>
                          <a:spcPts val="0"/>
                        </a:spcBef>
                        <a:spcAft>
                          <a:spcPts val="0"/>
                        </a:spcAft>
                        <a:buNone/>
                      </a:pPr>
                      <a:r>
                        <a:rPr lang="en" sz="3000"/>
                        <a:t>Delhi(CG)_to_WB</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000"/>
                        <a:t>0.578</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319642">
                <a:tc>
                  <a:txBody>
                    <a:bodyPr/>
                    <a:lstStyle/>
                    <a:p>
                      <a:pPr marL="0" lvl="0" indent="0" algn="ctr" rtl="0">
                        <a:spcBef>
                          <a:spcPts val="0"/>
                        </a:spcBef>
                        <a:spcAft>
                          <a:spcPts val="0"/>
                        </a:spcAft>
                        <a:buNone/>
                      </a:pPr>
                      <a:r>
                        <a:rPr lang="en" sz="3000"/>
                        <a:t>Delhi(CUT)_to_WB</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000"/>
                        <a:t>0.535</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319642">
                <a:tc>
                  <a:txBody>
                    <a:bodyPr/>
                    <a:lstStyle/>
                    <a:p>
                      <a:pPr marL="0" lvl="0" indent="0" algn="ctr" rtl="0">
                        <a:spcBef>
                          <a:spcPts val="0"/>
                        </a:spcBef>
                        <a:spcAft>
                          <a:spcPts val="0"/>
                        </a:spcAft>
                        <a:buNone/>
                      </a:pPr>
                      <a:r>
                        <a:rPr lang="en" sz="3000"/>
                        <a:t>WB_to_Delhi</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000"/>
                        <a:t>0.605</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319642">
                <a:tc>
                  <a:txBody>
                    <a:bodyPr/>
                    <a:lstStyle/>
                    <a:p>
                      <a:pPr marL="0" lvl="0" indent="0" algn="ctr" rtl="0">
                        <a:spcBef>
                          <a:spcPts val="0"/>
                        </a:spcBef>
                        <a:spcAft>
                          <a:spcPts val="0"/>
                        </a:spcAft>
                        <a:buNone/>
                      </a:pPr>
                      <a:r>
                        <a:rPr lang="en" sz="3000"/>
                        <a:t>WB(CG)_to_Delhi</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000"/>
                        <a:t>0.638</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1319642">
                <a:tc>
                  <a:txBody>
                    <a:bodyPr/>
                    <a:lstStyle/>
                    <a:p>
                      <a:pPr marL="0" lvl="0" indent="0" algn="ctr" rtl="0">
                        <a:spcBef>
                          <a:spcPts val="0"/>
                        </a:spcBef>
                        <a:spcAft>
                          <a:spcPts val="0"/>
                        </a:spcAft>
                        <a:buNone/>
                      </a:pPr>
                      <a:r>
                        <a:rPr lang="en" sz="3000"/>
                        <a:t>WB(CUT)_to_Delhi</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000"/>
                        <a:t>0.654</a:t>
                      </a:r>
                      <a:endParaRPr sz="3000"/>
                    </a:p>
                  </a:txBody>
                  <a:tcPr marL="427967" marR="427967" marT="427967" marB="427967"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4" name="Google Shape;74;p13"/>
          <p:cNvSpPr txBox="1"/>
          <p:nvPr/>
        </p:nvSpPr>
        <p:spPr>
          <a:xfrm>
            <a:off x="28535607" y="17881887"/>
            <a:ext cx="14267921" cy="1554585"/>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gn="ctr"/>
            <a:r>
              <a:rPr lang="en" sz="7490">
                <a:solidFill>
                  <a:schemeClr val="dk2"/>
                </a:solidFill>
              </a:rPr>
              <a:t>Conclusion</a:t>
            </a:r>
            <a:endParaRPr sz="7490">
              <a:solidFill>
                <a:schemeClr val="dk2"/>
              </a:solidFill>
            </a:endParaRPr>
          </a:p>
        </p:txBody>
      </p:sp>
      <p:sp>
        <p:nvSpPr>
          <p:cNvPr id="75" name="Google Shape;75;p13"/>
          <p:cNvSpPr txBox="1"/>
          <p:nvPr/>
        </p:nvSpPr>
        <p:spPr>
          <a:xfrm>
            <a:off x="28535607" y="19436472"/>
            <a:ext cx="14267921" cy="3420931"/>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t" anchorCtr="0">
            <a:noAutofit/>
          </a:bodyPr>
          <a:lstStyle/>
          <a:p>
            <a:pPr algn="just">
              <a:lnSpc>
                <a:spcPct val="115000"/>
              </a:lnSpc>
              <a:spcBef>
                <a:spcPts val="5617"/>
              </a:spcBef>
              <a:buClr>
                <a:schemeClr val="dk1"/>
              </a:buClr>
              <a:buSzPts val="1100"/>
            </a:pPr>
            <a:r>
              <a:rPr lang="en" sz="3043">
                <a:solidFill>
                  <a:schemeClr val="dk1"/>
                </a:solidFill>
              </a:rPr>
              <a:t>Domain adaptation using image-to-image translation techniques like CycleGAN and CUT significantly improves the generalization of YOLO models for brick kiln detection across different regions. Preserving object-level information while adapting source images to the target domain’s style helps address the domain shift problem effectively.</a:t>
            </a:r>
            <a:endParaRPr sz="3043">
              <a:solidFill>
                <a:schemeClr val="dk1"/>
              </a:solidFill>
            </a:endParaRPr>
          </a:p>
          <a:p>
            <a:pPr marL="2140199">
              <a:spcBef>
                <a:spcPts val="5617"/>
              </a:spcBef>
            </a:pPr>
            <a:endParaRPr sz="8426">
              <a:solidFill>
                <a:schemeClr val="dk2"/>
              </a:solidFill>
            </a:endParaRPr>
          </a:p>
        </p:txBody>
      </p:sp>
      <p:sp>
        <p:nvSpPr>
          <p:cNvPr id="76" name="Google Shape;76;p13"/>
          <p:cNvSpPr txBox="1"/>
          <p:nvPr/>
        </p:nvSpPr>
        <p:spPr>
          <a:xfrm>
            <a:off x="28570364" y="22857403"/>
            <a:ext cx="14267921" cy="1554585"/>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ctr" anchorCtr="0">
            <a:noAutofit/>
          </a:bodyPr>
          <a:lstStyle/>
          <a:p>
            <a:pPr algn="ctr"/>
            <a:r>
              <a:rPr lang="en" sz="7490">
                <a:solidFill>
                  <a:schemeClr val="dk2"/>
                </a:solidFill>
              </a:rPr>
              <a:t>Future Work</a:t>
            </a:r>
            <a:endParaRPr sz="7490">
              <a:solidFill>
                <a:schemeClr val="dk2"/>
              </a:solidFill>
            </a:endParaRPr>
          </a:p>
        </p:txBody>
      </p:sp>
      <p:sp>
        <p:nvSpPr>
          <p:cNvPr id="77" name="Google Shape;77;p13"/>
          <p:cNvSpPr txBox="1"/>
          <p:nvPr/>
        </p:nvSpPr>
        <p:spPr>
          <a:xfrm>
            <a:off x="28605940" y="24415733"/>
            <a:ext cx="14267921" cy="2759495"/>
          </a:xfrm>
          <a:prstGeom prst="rect">
            <a:avLst/>
          </a:prstGeom>
          <a:noFill/>
          <a:ln w="9525" cap="flat" cmpd="sng">
            <a:solidFill>
              <a:schemeClr val="dk1"/>
            </a:solidFill>
            <a:prstDash val="solid"/>
            <a:round/>
            <a:headEnd type="none" w="sm" len="sm"/>
            <a:tailEnd type="none" w="sm" len="sm"/>
          </a:ln>
        </p:spPr>
        <p:txBody>
          <a:bodyPr spcFirstLastPara="1" wrap="square" lIns="427967" tIns="427967" rIns="427967" bIns="427967" anchor="t" anchorCtr="0">
            <a:noAutofit/>
          </a:bodyPr>
          <a:lstStyle/>
          <a:p>
            <a:pPr>
              <a:lnSpc>
                <a:spcPct val="115000"/>
              </a:lnSpc>
              <a:spcBef>
                <a:spcPts val="5617"/>
              </a:spcBef>
            </a:pPr>
            <a:r>
              <a:rPr lang="en" sz="3043">
                <a:solidFill>
                  <a:schemeClr val="dk1"/>
                </a:solidFill>
              </a:rPr>
              <a:t>Future work will explore diffusion-based models to improve the quality and diversity of image-to-image translation. Focus will also shift toward domain generalization, using Domain-Adversarial Networks (DANs) to enable robust performance on unseen regions without access to target data.</a:t>
            </a:r>
            <a:endParaRPr sz="3043">
              <a:solidFill>
                <a:schemeClr val="dk1"/>
              </a:solidFill>
            </a:endParaRPr>
          </a:p>
          <a:p>
            <a:pPr>
              <a:lnSpc>
                <a:spcPct val="115000"/>
              </a:lnSpc>
              <a:spcBef>
                <a:spcPts val="5617"/>
              </a:spcBef>
              <a:buClr>
                <a:schemeClr val="dk1"/>
              </a:buClr>
              <a:buSzPts val="1100"/>
            </a:pPr>
            <a:endParaRPr sz="3043">
              <a:solidFill>
                <a:schemeClr val="dk1"/>
              </a:solidFill>
            </a:endParaRPr>
          </a:p>
          <a:p>
            <a:pPr>
              <a:spcBef>
                <a:spcPts val="5617"/>
              </a:spcBef>
            </a:pPr>
            <a:endParaRPr sz="8426">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3"/>
          <p:cNvSpPr txBox="1"/>
          <p:nvPr/>
        </p:nvSpPr>
        <p:spPr>
          <a:xfrm>
            <a:off x="664200" y="549225"/>
            <a:ext cx="41475600" cy="5733600"/>
          </a:xfrm>
          <a:prstGeom prst="rect">
            <a:avLst/>
          </a:prstGeom>
          <a:solidFill>
            <a:srgbClr val="6D9EEB"/>
          </a:solidFill>
          <a:ln>
            <a:noFill/>
          </a:ln>
        </p:spPr>
        <p:txBody>
          <a:bodyPr spcFirstLastPara="1" wrap="square" lIns="527675" tIns="527675" rIns="527675" bIns="527675" anchor="t" anchorCtr="0">
            <a:noAutofit/>
          </a:bodyPr>
          <a:lstStyle/>
          <a:p>
            <a:pPr marL="0" lvl="0" indent="0" algn="l" rtl="0">
              <a:spcBef>
                <a:spcPts val="0"/>
              </a:spcBef>
              <a:spcAft>
                <a:spcPts val="0"/>
              </a:spcAft>
              <a:buClr>
                <a:srgbClr val="CC3300"/>
              </a:buClr>
              <a:buSzPts val="9800"/>
              <a:buFont typeface="Arial"/>
              <a:buNone/>
            </a:pPr>
            <a:r>
              <a:rPr lang="en" sz="8400" b="1">
                <a:solidFill>
                  <a:schemeClr val="accent3"/>
                </a:solidFill>
              </a:rPr>
              <a:t>Ember-Sat : A Scalable Approach for Detecting Air Pollution</a:t>
            </a:r>
            <a:endParaRPr sz="8400" b="1">
              <a:solidFill>
                <a:schemeClr val="accent3"/>
              </a:solidFill>
            </a:endParaRPr>
          </a:p>
          <a:p>
            <a:pPr marL="0" lvl="0" indent="0" algn="l" rtl="0">
              <a:spcBef>
                <a:spcPts val="0"/>
              </a:spcBef>
              <a:spcAft>
                <a:spcPts val="0"/>
              </a:spcAft>
              <a:buClr>
                <a:srgbClr val="CC3300"/>
              </a:buClr>
              <a:buSzPts val="9800"/>
              <a:buFont typeface="Arial"/>
              <a:buNone/>
            </a:pPr>
            <a:r>
              <a:rPr lang="en" sz="8400" b="1">
                <a:solidFill>
                  <a:schemeClr val="accent3"/>
                </a:solidFill>
              </a:rPr>
              <a:t>Sources and Monitoring Compliance Using Satellite Imagery</a:t>
            </a:r>
            <a:endParaRPr sz="8400" b="1">
              <a:solidFill>
                <a:schemeClr val="accent3"/>
              </a:solidFill>
            </a:endParaRPr>
          </a:p>
          <a:p>
            <a:pPr marL="0" lvl="0" indent="0" algn="l" rtl="0">
              <a:spcBef>
                <a:spcPts val="0"/>
              </a:spcBef>
              <a:spcAft>
                <a:spcPts val="0"/>
              </a:spcAft>
              <a:buClr>
                <a:srgbClr val="CC3300"/>
              </a:buClr>
              <a:buSzPts val="9800"/>
              <a:buFont typeface="Arial"/>
              <a:buNone/>
            </a:pPr>
            <a:r>
              <a:rPr lang="en" sz="6800" b="1">
                <a:solidFill>
                  <a:schemeClr val="dk1"/>
                </a:solidFill>
              </a:rPr>
              <a:t>Rishabh Mondal</a:t>
            </a:r>
            <a:endParaRPr sz="6800" b="1">
              <a:solidFill>
                <a:schemeClr val="dk1"/>
              </a:solidFill>
            </a:endParaRPr>
          </a:p>
          <a:p>
            <a:pPr marL="0" lvl="0" indent="0" algn="l" rtl="0">
              <a:spcBef>
                <a:spcPts val="0"/>
              </a:spcBef>
              <a:spcAft>
                <a:spcPts val="0"/>
              </a:spcAft>
              <a:buClr>
                <a:srgbClr val="CC3300"/>
              </a:buClr>
              <a:buSzPts val="9800"/>
              <a:buFont typeface="Arial"/>
              <a:buNone/>
            </a:pPr>
            <a:r>
              <a:rPr lang="en" sz="6800" b="1">
                <a:solidFill>
                  <a:schemeClr val="dk1"/>
                </a:solidFill>
              </a:rPr>
              <a:t>IIT Gandhinagar</a:t>
            </a:r>
            <a:endParaRPr sz="6800" b="1">
              <a:solidFill>
                <a:schemeClr val="dk1"/>
              </a:solidFill>
            </a:endParaRPr>
          </a:p>
        </p:txBody>
      </p:sp>
      <p:sp>
        <p:nvSpPr>
          <p:cNvPr id="21" name="Google Shape;21;p3"/>
          <p:cNvSpPr txBox="1"/>
          <p:nvPr/>
        </p:nvSpPr>
        <p:spPr>
          <a:xfrm>
            <a:off x="616375" y="11682125"/>
            <a:ext cx="14027400" cy="3456000"/>
          </a:xfrm>
          <a:prstGeom prst="rect">
            <a:avLst/>
          </a:prstGeom>
          <a:solidFill>
            <a:schemeClr val="lt1"/>
          </a:solidFill>
          <a:ln w="152400" cap="flat" cmpd="sng">
            <a:solidFill>
              <a:srgbClr val="6D9EEB"/>
            </a:solidFill>
            <a:prstDash val="solid"/>
            <a:round/>
            <a:headEnd type="none" w="sm" len="sm"/>
            <a:tailEnd type="none" w="sm" len="sm"/>
          </a:ln>
        </p:spPr>
        <p:txBody>
          <a:bodyPr spcFirstLastPara="1" wrap="square" lIns="351775" tIns="351775" rIns="351775" bIns="351775" anchor="t" anchorCtr="0">
            <a:noAutofit/>
          </a:bodyPr>
          <a:lstStyle/>
          <a:p>
            <a:pPr marL="0" marR="0" lvl="0" indent="0" algn="l" rtl="0">
              <a:lnSpc>
                <a:spcPct val="100000"/>
              </a:lnSpc>
              <a:spcBef>
                <a:spcPts val="0"/>
              </a:spcBef>
              <a:spcAft>
                <a:spcPts val="0"/>
              </a:spcAft>
              <a:buClr>
                <a:srgbClr val="CC3300"/>
              </a:buClr>
              <a:buSzPts val="3900"/>
              <a:buFont typeface="Arial"/>
              <a:buNone/>
            </a:pPr>
            <a:r>
              <a:rPr lang="en" sz="5000" b="1" dirty="0">
                <a:solidFill>
                  <a:srgbClr val="000080"/>
                </a:solidFill>
              </a:rPr>
              <a:t>Objective</a:t>
            </a:r>
            <a:endParaRPr sz="2500" dirty="0">
              <a:solidFill>
                <a:srgbClr val="000080"/>
              </a:solidFill>
            </a:endParaRPr>
          </a:p>
          <a:p>
            <a:pPr marL="457200" lvl="0" indent="-482600" algn="l" rtl="0">
              <a:spcBef>
                <a:spcPts val="1100"/>
              </a:spcBef>
              <a:spcAft>
                <a:spcPts val="0"/>
              </a:spcAft>
              <a:buClr>
                <a:schemeClr val="dk1"/>
              </a:buClr>
              <a:buSzPts val="4000"/>
              <a:buChar char="●"/>
            </a:pPr>
            <a:r>
              <a:rPr lang="en" sz="4000" dirty="0">
                <a:solidFill>
                  <a:schemeClr val="dk1"/>
                </a:solidFill>
              </a:rPr>
              <a:t>Geolocation and Classify brick kilns types.</a:t>
            </a:r>
            <a:endParaRPr sz="4000" dirty="0">
              <a:solidFill>
                <a:schemeClr val="dk1"/>
              </a:solidFill>
            </a:endParaRPr>
          </a:p>
          <a:p>
            <a:pPr marL="457200" lvl="0" indent="-482600" algn="l" rtl="0">
              <a:spcBef>
                <a:spcPts val="0"/>
              </a:spcBef>
              <a:spcAft>
                <a:spcPts val="0"/>
              </a:spcAft>
              <a:buClr>
                <a:schemeClr val="dk1"/>
              </a:buClr>
              <a:buSzPts val="4000"/>
              <a:buChar char="●"/>
            </a:pPr>
            <a:r>
              <a:rPr lang="en" sz="4000" dirty="0">
                <a:solidFill>
                  <a:schemeClr val="dk1"/>
                </a:solidFill>
              </a:rPr>
              <a:t>Automatic Compliance Monitoring.</a:t>
            </a:r>
            <a:endParaRPr sz="4000" dirty="0">
              <a:solidFill>
                <a:schemeClr val="dk1"/>
              </a:solidFill>
            </a:endParaRPr>
          </a:p>
          <a:p>
            <a:pPr marL="457200" lvl="0" indent="-482600" algn="l" rtl="0">
              <a:spcBef>
                <a:spcPts val="0"/>
              </a:spcBef>
              <a:spcAft>
                <a:spcPts val="0"/>
              </a:spcAft>
              <a:buClr>
                <a:schemeClr val="dk1"/>
              </a:buClr>
              <a:buSzPts val="4000"/>
              <a:buChar char="●"/>
            </a:pPr>
            <a:r>
              <a:rPr lang="en" sz="4000" dirty="0">
                <a:solidFill>
                  <a:schemeClr val="dk1"/>
                </a:solidFill>
              </a:rPr>
              <a:t>Track brick kiln industry growth. </a:t>
            </a:r>
            <a:endParaRPr sz="4000" dirty="0">
              <a:solidFill>
                <a:schemeClr val="dk1"/>
              </a:solidFill>
            </a:endParaRPr>
          </a:p>
        </p:txBody>
      </p:sp>
      <p:sp>
        <p:nvSpPr>
          <p:cNvPr id="22" name="Google Shape;22;p3"/>
          <p:cNvSpPr txBox="1"/>
          <p:nvPr/>
        </p:nvSpPr>
        <p:spPr>
          <a:xfrm>
            <a:off x="616375" y="6638625"/>
            <a:ext cx="14027400" cy="4508700"/>
          </a:xfrm>
          <a:prstGeom prst="rect">
            <a:avLst/>
          </a:prstGeom>
          <a:solidFill>
            <a:schemeClr val="lt1"/>
          </a:solidFill>
          <a:ln w="152400" cap="flat" cmpd="sng">
            <a:solidFill>
              <a:srgbClr val="6D9EEB"/>
            </a:solidFill>
            <a:prstDash val="solid"/>
            <a:round/>
            <a:headEnd type="none" w="sm" len="sm"/>
            <a:tailEnd type="none" w="sm" len="sm"/>
          </a:ln>
        </p:spPr>
        <p:txBody>
          <a:bodyPr spcFirstLastPara="1" wrap="square" lIns="351775" tIns="351775" rIns="351775" bIns="351775" anchor="t" anchorCtr="0">
            <a:noAutofit/>
          </a:bodyPr>
          <a:lstStyle/>
          <a:p>
            <a:pPr marL="0" marR="0" lvl="0" indent="0" algn="l" rtl="0">
              <a:lnSpc>
                <a:spcPct val="100000"/>
              </a:lnSpc>
              <a:spcBef>
                <a:spcPts val="0"/>
              </a:spcBef>
              <a:spcAft>
                <a:spcPts val="0"/>
              </a:spcAft>
              <a:buClr>
                <a:srgbClr val="CC3300"/>
              </a:buClr>
              <a:buSzPts val="3900"/>
              <a:buFont typeface="Arial"/>
              <a:buNone/>
            </a:pPr>
            <a:r>
              <a:rPr lang="en" sz="5000" b="1" i="0" u="none">
                <a:solidFill>
                  <a:srgbClr val="000080"/>
                </a:solidFill>
                <a:latin typeface="Arial"/>
                <a:ea typeface="Arial"/>
                <a:cs typeface="Arial"/>
                <a:sym typeface="Arial"/>
              </a:rPr>
              <a:t>Introduction</a:t>
            </a:r>
            <a:endParaRPr sz="5000">
              <a:solidFill>
                <a:schemeClr val="dk1"/>
              </a:solidFill>
            </a:endParaRPr>
          </a:p>
          <a:p>
            <a:pPr marL="457200" lvl="0" indent="-482600" algn="l" rtl="0">
              <a:spcBef>
                <a:spcPts val="1400"/>
              </a:spcBef>
              <a:spcAft>
                <a:spcPts val="0"/>
              </a:spcAft>
              <a:buClr>
                <a:schemeClr val="dk1"/>
              </a:buClr>
              <a:buSzPts val="4000"/>
              <a:buChar char="●"/>
            </a:pPr>
            <a:r>
              <a:rPr lang="en" sz="4000">
                <a:solidFill>
                  <a:schemeClr val="dk1"/>
                </a:solidFill>
              </a:rPr>
              <a:t>Air pollution kills 7 million people annually.</a:t>
            </a:r>
            <a:endParaRPr sz="4000">
              <a:solidFill>
                <a:schemeClr val="dk1"/>
              </a:solidFill>
            </a:endParaRPr>
          </a:p>
          <a:p>
            <a:pPr marL="457200" lvl="0" indent="-482600" algn="l" rtl="0">
              <a:spcBef>
                <a:spcPts val="0"/>
              </a:spcBef>
              <a:spcAft>
                <a:spcPts val="0"/>
              </a:spcAft>
              <a:buClr>
                <a:schemeClr val="dk1"/>
              </a:buClr>
              <a:buSzPts val="4000"/>
              <a:buChar char="●"/>
            </a:pPr>
            <a:r>
              <a:rPr lang="en" sz="4000">
                <a:solidFill>
                  <a:schemeClr val="dk1"/>
                </a:solidFill>
              </a:rPr>
              <a:t>Brick kilns contribute to 8-14% of air pollution in India.</a:t>
            </a:r>
            <a:endParaRPr sz="4000">
              <a:solidFill>
                <a:schemeClr val="dk1"/>
              </a:solidFill>
            </a:endParaRPr>
          </a:p>
          <a:p>
            <a:pPr marL="457200" lvl="0" indent="-482600" algn="l" rtl="0">
              <a:spcBef>
                <a:spcPts val="0"/>
              </a:spcBef>
              <a:spcAft>
                <a:spcPts val="0"/>
              </a:spcAft>
              <a:buClr>
                <a:schemeClr val="dk1"/>
              </a:buClr>
              <a:buSzPts val="4000"/>
              <a:buChar char="●"/>
            </a:pPr>
            <a:r>
              <a:rPr lang="en" sz="4000">
                <a:solidFill>
                  <a:schemeClr val="dk1"/>
                </a:solidFill>
              </a:rPr>
              <a:t>Brick kilns often violate government policy and their unorganized nature makes large-scale monitoring challenging.</a:t>
            </a:r>
            <a:endParaRPr sz="3100">
              <a:solidFill>
                <a:schemeClr val="dk1"/>
              </a:solidFill>
            </a:endParaRPr>
          </a:p>
        </p:txBody>
      </p:sp>
      <p:sp>
        <p:nvSpPr>
          <p:cNvPr id="23" name="Google Shape;23;p3"/>
          <p:cNvSpPr txBox="1"/>
          <p:nvPr/>
        </p:nvSpPr>
        <p:spPr>
          <a:xfrm>
            <a:off x="616375" y="15672925"/>
            <a:ext cx="14027400" cy="13912200"/>
          </a:xfrm>
          <a:prstGeom prst="rect">
            <a:avLst/>
          </a:prstGeom>
          <a:solidFill>
            <a:schemeClr val="lt1"/>
          </a:solidFill>
          <a:ln w="152400" cap="flat" cmpd="sng">
            <a:solidFill>
              <a:srgbClr val="6D9EEB"/>
            </a:solidFill>
            <a:prstDash val="solid"/>
            <a:round/>
            <a:headEnd type="none" w="sm" len="sm"/>
            <a:tailEnd type="none" w="sm" len="sm"/>
          </a:ln>
        </p:spPr>
        <p:txBody>
          <a:bodyPr spcFirstLastPara="1" wrap="square" lIns="351775" tIns="351775" rIns="351775" bIns="351775" anchor="t" anchorCtr="0">
            <a:noAutofit/>
          </a:bodyPr>
          <a:lstStyle/>
          <a:p>
            <a:pPr marL="0" lvl="0" indent="0" algn="l" rtl="0">
              <a:spcBef>
                <a:spcPts val="0"/>
              </a:spcBef>
              <a:spcAft>
                <a:spcPts val="0"/>
              </a:spcAft>
              <a:buClr>
                <a:srgbClr val="CC3300"/>
              </a:buClr>
              <a:buSzPts val="3900"/>
              <a:buFont typeface="Arial"/>
              <a:buNone/>
            </a:pPr>
            <a:r>
              <a:rPr lang="en" sz="5000" b="1">
                <a:solidFill>
                  <a:srgbClr val="000080"/>
                </a:solidFill>
              </a:rPr>
              <a:t>Dataset</a:t>
            </a:r>
            <a:endParaRPr sz="3600">
              <a:solidFill>
                <a:srgbClr val="000080"/>
              </a:solidFill>
            </a:endParaRPr>
          </a:p>
          <a:p>
            <a:pPr marL="457200" lvl="0" indent="-482600" algn="l" rtl="0">
              <a:spcBef>
                <a:spcPts val="0"/>
              </a:spcBef>
              <a:spcAft>
                <a:spcPts val="0"/>
              </a:spcAft>
              <a:buClr>
                <a:schemeClr val="dk1"/>
              </a:buClr>
              <a:buSzPts val="4000"/>
              <a:buChar char="●"/>
            </a:pPr>
            <a:r>
              <a:rPr lang="en" sz="4000">
                <a:solidFill>
                  <a:schemeClr val="dk1"/>
                </a:solidFill>
              </a:rPr>
              <a:t>Major types of brick kilns: Zigzag and Fixed Chimney Bull’s Trench Kiln (FCBK)</a:t>
            </a:r>
            <a:endParaRPr sz="4000">
              <a:solidFill>
                <a:schemeClr val="dk1"/>
              </a:solidFill>
            </a:endParaRPr>
          </a:p>
          <a:p>
            <a:pPr marL="0" lvl="0" indent="0" algn="l" rtl="0">
              <a:spcBef>
                <a:spcPts val="1000"/>
              </a:spcBef>
              <a:spcAft>
                <a:spcPts val="0"/>
              </a:spcAft>
              <a:buNone/>
            </a:pPr>
            <a:endParaRPr sz="4000">
              <a:solidFill>
                <a:schemeClr val="dk1"/>
              </a:solidFill>
            </a:endParaRPr>
          </a:p>
          <a:p>
            <a:pPr marL="0" lvl="0" indent="0" algn="l" rtl="0">
              <a:spcBef>
                <a:spcPts val="1000"/>
              </a:spcBef>
              <a:spcAft>
                <a:spcPts val="0"/>
              </a:spcAft>
              <a:buNone/>
            </a:pPr>
            <a:endParaRPr sz="4000">
              <a:solidFill>
                <a:schemeClr val="dk1"/>
              </a:solidFill>
            </a:endParaRPr>
          </a:p>
          <a:p>
            <a:pPr marL="457200" lvl="0" indent="0" algn="l" rtl="0">
              <a:spcBef>
                <a:spcPts val="1000"/>
              </a:spcBef>
              <a:spcAft>
                <a:spcPts val="0"/>
              </a:spcAft>
              <a:buNone/>
            </a:pPr>
            <a:endParaRPr sz="4000">
              <a:solidFill>
                <a:schemeClr val="dk1"/>
              </a:solidFill>
            </a:endParaRPr>
          </a:p>
          <a:p>
            <a:pPr marL="0" lvl="0" indent="0" algn="l" rtl="0">
              <a:spcBef>
                <a:spcPts val="1000"/>
              </a:spcBef>
              <a:spcAft>
                <a:spcPts val="0"/>
              </a:spcAft>
              <a:buNone/>
            </a:pPr>
            <a:endParaRPr sz="3600">
              <a:solidFill>
                <a:schemeClr val="dk1"/>
              </a:solidFill>
            </a:endParaRPr>
          </a:p>
          <a:p>
            <a:pPr marL="457200" lvl="0" indent="0" algn="l" rtl="0">
              <a:spcBef>
                <a:spcPts val="1400"/>
              </a:spcBef>
              <a:spcAft>
                <a:spcPts val="0"/>
              </a:spcAft>
              <a:buNone/>
            </a:pPr>
            <a:endParaRPr sz="36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r>
              <a:rPr lang="en" sz="2700">
                <a:solidFill>
                  <a:schemeClr val="dk1"/>
                </a:solidFill>
              </a:rPr>
              <a:t>													</a:t>
            </a: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r>
              <a:rPr lang="en" sz="2700">
                <a:solidFill>
                  <a:schemeClr val="dk1"/>
                </a:solidFill>
              </a:rPr>
              <a:t>                 </a:t>
            </a:r>
            <a:endParaRPr sz="2700">
              <a:solidFill>
                <a:schemeClr val="dk1"/>
              </a:solidFill>
            </a:endParaRPr>
          </a:p>
          <a:p>
            <a:pPr marL="0" lvl="0" indent="0" algn="l" rtl="0">
              <a:spcBef>
                <a:spcPts val="1400"/>
              </a:spcBef>
              <a:spcAft>
                <a:spcPts val="0"/>
              </a:spcAft>
              <a:buClr>
                <a:schemeClr val="dk1"/>
              </a:buClr>
              <a:buSzPts val="1100"/>
              <a:buFont typeface="Arial"/>
              <a:buNone/>
            </a:pPr>
            <a:r>
              <a:rPr lang="en" sz="2700">
                <a:solidFill>
                  <a:schemeClr val="dk1"/>
                </a:solidFill>
              </a:rPr>
              <a:t>    		</a:t>
            </a:r>
            <a:r>
              <a:rPr lang="en" sz="3600">
                <a:solidFill>
                  <a:schemeClr val="dk1"/>
                </a:solidFill>
              </a:rPr>
              <a:t>NCR - Delhi Region                   Lucknow Region</a:t>
            </a:r>
            <a:endParaRPr sz="3600">
              <a:solidFill>
                <a:schemeClr val="dk1"/>
              </a:solidFill>
            </a:endParaRPr>
          </a:p>
        </p:txBody>
      </p:sp>
      <p:sp>
        <p:nvSpPr>
          <p:cNvPr id="24" name="Google Shape;24;p3"/>
          <p:cNvSpPr txBox="1"/>
          <p:nvPr/>
        </p:nvSpPr>
        <p:spPr>
          <a:xfrm>
            <a:off x="14855350" y="6638625"/>
            <a:ext cx="14027400" cy="22946400"/>
          </a:xfrm>
          <a:prstGeom prst="rect">
            <a:avLst/>
          </a:prstGeom>
          <a:solidFill>
            <a:schemeClr val="lt1"/>
          </a:solidFill>
          <a:ln w="152400" cap="flat" cmpd="sng">
            <a:solidFill>
              <a:srgbClr val="6D9EEB"/>
            </a:solidFill>
            <a:prstDash val="solid"/>
            <a:round/>
            <a:headEnd type="none" w="sm" len="sm"/>
            <a:tailEnd type="none" w="sm" len="sm"/>
          </a:ln>
        </p:spPr>
        <p:txBody>
          <a:bodyPr spcFirstLastPara="1" wrap="square" lIns="351775" tIns="351775" rIns="351775" bIns="351775" anchor="t" anchorCtr="0">
            <a:noAutofit/>
          </a:bodyPr>
          <a:lstStyle/>
          <a:p>
            <a:pPr marL="0" marR="0" lvl="0" indent="0" algn="l" rtl="0">
              <a:lnSpc>
                <a:spcPct val="100000"/>
              </a:lnSpc>
              <a:spcBef>
                <a:spcPts val="0"/>
              </a:spcBef>
              <a:spcAft>
                <a:spcPts val="0"/>
              </a:spcAft>
              <a:buClr>
                <a:srgbClr val="CC3300"/>
              </a:buClr>
              <a:buSzPts val="3900"/>
              <a:buFont typeface="Arial"/>
              <a:buNone/>
            </a:pPr>
            <a:r>
              <a:rPr lang="en" sz="5000" b="1" i="0" u="none">
                <a:solidFill>
                  <a:srgbClr val="000080"/>
                </a:solidFill>
                <a:latin typeface="Arial"/>
                <a:ea typeface="Arial"/>
                <a:cs typeface="Arial"/>
                <a:sym typeface="Arial"/>
              </a:rPr>
              <a:t>Method</a:t>
            </a:r>
            <a:endParaRPr sz="5000" b="1" i="0" u="none">
              <a:solidFill>
                <a:srgbClr val="000080"/>
              </a:solidFill>
              <a:latin typeface="Arial"/>
              <a:ea typeface="Arial"/>
              <a:cs typeface="Arial"/>
              <a:sym typeface="Arial"/>
            </a:endParaRPr>
          </a:p>
          <a:p>
            <a:pPr marL="0" marR="0" lvl="0" indent="0" algn="l" rtl="0">
              <a:lnSpc>
                <a:spcPct val="100000"/>
              </a:lnSpc>
              <a:spcBef>
                <a:spcPts val="0"/>
              </a:spcBef>
              <a:spcAft>
                <a:spcPts val="0"/>
              </a:spcAft>
              <a:buClr>
                <a:srgbClr val="CC3300"/>
              </a:buClr>
              <a:buSzPts val="3900"/>
              <a:buFont typeface="Arial"/>
              <a:buNone/>
            </a:pPr>
            <a:endParaRPr sz="5000" b="1">
              <a:solidFill>
                <a:srgbClr val="000080"/>
              </a:solidFill>
            </a:endParaRPr>
          </a:p>
          <a:p>
            <a:pPr marL="0" marR="0" lvl="0" indent="0" algn="l" rtl="0">
              <a:lnSpc>
                <a:spcPct val="100000"/>
              </a:lnSpc>
              <a:spcBef>
                <a:spcPts val="0"/>
              </a:spcBef>
              <a:spcAft>
                <a:spcPts val="0"/>
              </a:spcAft>
              <a:buClr>
                <a:srgbClr val="CC3300"/>
              </a:buClr>
              <a:buSzPts val="3900"/>
              <a:buFont typeface="Arial"/>
              <a:buNone/>
            </a:pPr>
            <a:endParaRPr sz="5000" b="1">
              <a:solidFill>
                <a:srgbClr val="000080"/>
              </a:solidFill>
            </a:endParaRPr>
          </a:p>
          <a:p>
            <a:pPr marL="0" marR="0" lvl="0" indent="0" algn="l" rtl="0">
              <a:lnSpc>
                <a:spcPct val="100000"/>
              </a:lnSpc>
              <a:spcBef>
                <a:spcPts val="0"/>
              </a:spcBef>
              <a:spcAft>
                <a:spcPts val="0"/>
              </a:spcAft>
              <a:buClr>
                <a:srgbClr val="CC3300"/>
              </a:buClr>
              <a:buSzPts val="3900"/>
              <a:buFont typeface="Arial"/>
              <a:buNone/>
            </a:pPr>
            <a:endParaRPr sz="5000" b="1">
              <a:solidFill>
                <a:srgbClr val="000080"/>
              </a:solidFill>
            </a:endParaRPr>
          </a:p>
          <a:p>
            <a:pPr marL="0" marR="0" lvl="0" indent="0" algn="l" rtl="0">
              <a:lnSpc>
                <a:spcPct val="100000"/>
              </a:lnSpc>
              <a:spcBef>
                <a:spcPts val="0"/>
              </a:spcBef>
              <a:spcAft>
                <a:spcPts val="0"/>
              </a:spcAft>
              <a:buClr>
                <a:srgbClr val="CC3300"/>
              </a:buClr>
              <a:buSzPts val="3900"/>
              <a:buFont typeface="Arial"/>
              <a:buNone/>
            </a:pPr>
            <a:endParaRPr sz="5000" b="1">
              <a:solidFill>
                <a:srgbClr val="000080"/>
              </a:solidFill>
            </a:endParaRPr>
          </a:p>
          <a:p>
            <a:pPr marL="0" marR="0" lvl="0" indent="0" algn="l" rtl="0">
              <a:lnSpc>
                <a:spcPct val="100000"/>
              </a:lnSpc>
              <a:spcBef>
                <a:spcPts val="0"/>
              </a:spcBef>
              <a:spcAft>
                <a:spcPts val="0"/>
              </a:spcAft>
              <a:buClr>
                <a:srgbClr val="CC3300"/>
              </a:buClr>
              <a:buSzPts val="3900"/>
              <a:buFont typeface="Arial"/>
              <a:buNone/>
            </a:pPr>
            <a:endParaRPr sz="5000" b="1">
              <a:solidFill>
                <a:srgbClr val="000080"/>
              </a:solidFill>
            </a:endParaRPr>
          </a:p>
          <a:p>
            <a:pPr marL="0" marR="0" lvl="0" indent="0" algn="l" rtl="0">
              <a:lnSpc>
                <a:spcPct val="100000"/>
              </a:lnSpc>
              <a:spcBef>
                <a:spcPts val="0"/>
              </a:spcBef>
              <a:spcAft>
                <a:spcPts val="0"/>
              </a:spcAft>
              <a:buClr>
                <a:srgbClr val="CC3300"/>
              </a:buClr>
              <a:buSzPts val="3900"/>
              <a:buFont typeface="Arial"/>
              <a:buNone/>
            </a:pPr>
            <a:endParaRPr sz="5000" b="1">
              <a:solidFill>
                <a:srgbClr val="000080"/>
              </a:solidFill>
            </a:endParaRPr>
          </a:p>
          <a:p>
            <a:pPr marL="0" lvl="0" indent="0" algn="l" rtl="0">
              <a:spcBef>
                <a:spcPts val="0"/>
              </a:spcBef>
              <a:spcAft>
                <a:spcPts val="0"/>
              </a:spcAft>
              <a:buClr>
                <a:schemeClr val="dk1"/>
              </a:buClr>
              <a:buSzPts val="1100"/>
              <a:buFont typeface="Arial"/>
              <a:buNone/>
            </a:pPr>
            <a:endParaRPr sz="3100">
              <a:solidFill>
                <a:schemeClr val="dk1"/>
              </a:solidFill>
            </a:endParaRPr>
          </a:p>
          <a:p>
            <a:pPr marL="0" lvl="0" indent="0" algn="l" rtl="0">
              <a:spcBef>
                <a:spcPts val="0"/>
              </a:spcBef>
              <a:spcAft>
                <a:spcPts val="0"/>
              </a:spcAft>
              <a:buClr>
                <a:schemeClr val="dk1"/>
              </a:buClr>
              <a:buSzPts val="1100"/>
              <a:buFont typeface="Arial"/>
              <a:buNone/>
            </a:pPr>
            <a:endParaRPr sz="3600" b="1">
              <a:solidFill>
                <a:srgbClr val="000080"/>
              </a:solidFill>
            </a:endParaRPr>
          </a:p>
          <a:p>
            <a:pPr marL="0" marR="0" lvl="0" indent="0" algn="l" rtl="0">
              <a:lnSpc>
                <a:spcPct val="100000"/>
              </a:lnSpc>
              <a:spcBef>
                <a:spcPts val="0"/>
              </a:spcBef>
              <a:spcAft>
                <a:spcPts val="0"/>
              </a:spcAft>
              <a:buClr>
                <a:srgbClr val="CC3300"/>
              </a:buClr>
              <a:buSzPts val="3900"/>
              <a:buFont typeface="Arial"/>
              <a:buNone/>
            </a:pPr>
            <a:endParaRPr sz="5000" b="1">
              <a:solidFill>
                <a:srgbClr val="000080"/>
              </a:solidFill>
            </a:endParaRPr>
          </a:p>
          <a:p>
            <a:pPr marL="0" marR="0" lvl="0" indent="0" algn="l" rtl="0">
              <a:lnSpc>
                <a:spcPct val="100000"/>
              </a:lnSpc>
              <a:spcBef>
                <a:spcPts val="0"/>
              </a:spcBef>
              <a:spcAft>
                <a:spcPts val="0"/>
              </a:spcAft>
              <a:buClr>
                <a:srgbClr val="CC3300"/>
              </a:buClr>
              <a:buSzPts val="3900"/>
              <a:buFont typeface="Arial"/>
              <a:buNone/>
            </a:pPr>
            <a:endParaRPr sz="5000" b="1">
              <a:solidFill>
                <a:srgbClr val="000080"/>
              </a:solidFill>
            </a:endParaRPr>
          </a:p>
          <a:p>
            <a:pPr marL="0" marR="0" lvl="0" indent="0" algn="l" rtl="0">
              <a:lnSpc>
                <a:spcPct val="100000"/>
              </a:lnSpc>
              <a:spcBef>
                <a:spcPts val="0"/>
              </a:spcBef>
              <a:spcAft>
                <a:spcPts val="0"/>
              </a:spcAft>
              <a:buClr>
                <a:srgbClr val="CC3300"/>
              </a:buClr>
              <a:buSzPts val="3900"/>
              <a:buFont typeface="Arial"/>
              <a:buNone/>
            </a:pPr>
            <a:endParaRPr sz="5000" b="1">
              <a:solidFill>
                <a:srgbClr val="000080"/>
              </a:solidFill>
            </a:endParaRPr>
          </a:p>
          <a:p>
            <a:pPr marL="0" marR="0" lvl="0" indent="0" algn="l" rtl="0">
              <a:lnSpc>
                <a:spcPct val="100000"/>
              </a:lnSpc>
              <a:spcBef>
                <a:spcPts val="0"/>
              </a:spcBef>
              <a:spcAft>
                <a:spcPts val="0"/>
              </a:spcAft>
              <a:buClr>
                <a:srgbClr val="CC3300"/>
              </a:buClr>
              <a:buSzPts val="3900"/>
              <a:buFont typeface="Arial"/>
              <a:buNone/>
            </a:pPr>
            <a:r>
              <a:rPr lang="en" sz="5000" b="1">
                <a:solidFill>
                  <a:srgbClr val="000080"/>
                </a:solidFill>
              </a:rPr>
              <a:t>												</a:t>
            </a:r>
            <a:endParaRPr sz="5000" b="1">
              <a:solidFill>
                <a:srgbClr val="000080"/>
              </a:solidFill>
            </a:endParaRPr>
          </a:p>
          <a:p>
            <a:pPr marL="457200" lvl="0" indent="0" algn="l" rtl="0">
              <a:spcBef>
                <a:spcPts val="0"/>
              </a:spcBef>
              <a:spcAft>
                <a:spcPts val="0"/>
              </a:spcAft>
              <a:buNone/>
            </a:pPr>
            <a:endParaRPr sz="3600">
              <a:solidFill>
                <a:schemeClr val="dk1"/>
              </a:solidFill>
            </a:endParaRPr>
          </a:p>
          <a:p>
            <a:pPr marL="457200" lvl="0" indent="0" algn="l" rtl="0">
              <a:spcBef>
                <a:spcPts val="0"/>
              </a:spcBef>
              <a:spcAft>
                <a:spcPts val="0"/>
              </a:spcAft>
              <a:buNone/>
            </a:pPr>
            <a:endParaRPr sz="3600">
              <a:solidFill>
                <a:schemeClr val="dk1"/>
              </a:solidFill>
            </a:endParaRPr>
          </a:p>
          <a:p>
            <a:pPr marL="45720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endParaRPr sz="3600">
              <a:solidFill>
                <a:schemeClr val="dk1"/>
              </a:solidFill>
            </a:endParaRPr>
          </a:p>
          <a:p>
            <a:pPr marL="0" lvl="0" indent="0" algn="l" rtl="0">
              <a:spcBef>
                <a:spcPts val="0"/>
              </a:spcBef>
              <a:spcAft>
                <a:spcPts val="0"/>
              </a:spcAft>
              <a:buNone/>
            </a:pPr>
            <a:endParaRPr sz="3600">
              <a:solidFill>
                <a:schemeClr val="dk1"/>
              </a:solidFill>
            </a:endParaRPr>
          </a:p>
          <a:p>
            <a:pPr marL="0" lvl="0" indent="0" algn="l" rtl="0">
              <a:spcBef>
                <a:spcPts val="0"/>
              </a:spcBef>
              <a:spcAft>
                <a:spcPts val="0"/>
              </a:spcAft>
              <a:buNone/>
            </a:pPr>
            <a:r>
              <a:rPr lang="en" sz="3600"/>
              <a:t>  </a:t>
            </a:r>
            <a:endParaRPr sz="3600"/>
          </a:p>
          <a:p>
            <a:pPr marL="0" lvl="0" indent="0" algn="l" rtl="0">
              <a:spcBef>
                <a:spcPts val="0"/>
              </a:spcBef>
              <a:spcAft>
                <a:spcPts val="0"/>
              </a:spcAft>
              <a:buClr>
                <a:schemeClr val="dk1"/>
              </a:buClr>
              <a:buSzPts val="1100"/>
              <a:buFont typeface="Arial"/>
              <a:buNone/>
            </a:pPr>
            <a:endParaRPr sz="3100">
              <a:solidFill>
                <a:schemeClr val="dk1"/>
              </a:solidFill>
            </a:endParaRPr>
          </a:p>
          <a:p>
            <a:pPr marL="457200" lvl="0" indent="0" algn="l" rtl="0">
              <a:spcBef>
                <a:spcPts val="0"/>
              </a:spcBef>
              <a:spcAft>
                <a:spcPts val="0"/>
              </a:spcAft>
              <a:buClr>
                <a:srgbClr val="000000"/>
              </a:buClr>
              <a:buSzPts val="1100"/>
              <a:buFont typeface="Arial"/>
              <a:buNone/>
            </a:pPr>
            <a:endParaRPr sz="5000" b="1">
              <a:solidFill>
                <a:srgbClr val="000080"/>
              </a:solidFill>
            </a:endParaRPr>
          </a:p>
          <a:p>
            <a:pPr marL="5486400" lvl="0" indent="457200" algn="l" rtl="0">
              <a:spcBef>
                <a:spcPts val="0"/>
              </a:spcBef>
              <a:spcAft>
                <a:spcPts val="0"/>
              </a:spcAft>
              <a:buNone/>
            </a:pPr>
            <a:endParaRPr sz="5000" b="1">
              <a:solidFill>
                <a:srgbClr val="000080"/>
              </a:solidFill>
            </a:endParaRPr>
          </a:p>
        </p:txBody>
      </p:sp>
      <p:sp>
        <p:nvSpPr>
          <p:cNvPr id="25" name="Google Shape;25;p3"/>
          <p:cNvSpPr/>
          <p:nvPr/>
        </p:nvSpPr>
        <p:spPr>
          <a:xfrm>
            <a:off x="22235712" y="9972286"/>
            <a:ext cx="2601600" cy="10149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rPr>
              <a:t>Y</a:t>
            </a:r>
            <a:r>
              <a:rPr lang="en" sz="3000">
                <a:solidFill>
                  <a:schemeClr val="dk1"/>
                </a:solidFill>
              </a:rPr>
              <a:t>olov8x-</a:t>
            </a:r>
            <a:endParaRPr sz="3000">
              <a:solidFill>
                <a:schemeClr val="dk1"/>
              </a:solidFill>
            </a:endParaRPr>
          </a:p>
          <a:p>
            <a:pPr marL="0" lvl="0" indent="0" algn="ctr" rtl="0">
              <a:spcBef>
                <a:spcPts val="0"/>
              </a:spcBef>
              <a:spcAft>
                <a:spcPts val="0"/>
              </a:spcAft>
              <a:buNone/>
            </a:pPr>
            <a:r>
              <a:rPr lang="en" sz="3000">
                <a:solidFill>
                  <a:schemeClr val="dk1"/>
                </a:solidFill>
              </a:rPr>
              <a:t>obb</a:t>
            </a:r>
            <a:endParaRPr sz="3000">
              <a:solidFill>
                <a:schemeClr val="dk1"/>
              </a:solidFill>
            </a:endParaRPr>
          </a:p>
        </p:txBody>
      </p:sp>
      <p:grpSp>
        <p:nvGrpSpPr>
          <p:cNvPr id="26" name="Google Shape;26;p3"/>
          <p:cNvGrpSpPr/>
          <p:nvPr/>
        </p:nvGrpSpPr>
        <p:grpSpPr>
          <a:xfrm>
            <a:off x="15486575" y="8563160"/>
            <a:ext cx="12764942" cy="6286227"/>
            <a:chOff x="11322365" y="22406350"/>
            <a:chExt cx="9470947" cy="5330925"/>
          </a:xfrm>
        </p:grpSpPr>
        <p:pic>
          <p:nvPicPr>
            <p:cNvPr id="27" name="Google Shape;27;p3"/>
            <p:cNvPicPr preferRelativeResize="0"/>
            <p:nvPr/>
          </p:nvPicPr>
          <p:blipFill rotWithShape="1">
            <a:blip r:embed="rId3">
              <a:alphaModFix/>
            </a:blip>
            <a:srcRect t="25452" r="47605" b="19477"/>
            <a:stretch/>
          </p:blipFill>
          <p:spPr>
            <a:xfrm>
              <a:off x="18975975" y="24513300"/>
              <a:ext cx="1587600" cy="1668000"/>
            </a:xfrm>
            <a:prstGeom prst="rect">
              <a:avLst/>
            </a:prstGeom>
            <a:noFill/>
            <a:ln>
              <a:noFill/>
            </a:ln>
          </p:spPr>
        </p:pic>
        <p:pic>
          <p:nvPicPr>
            <p:cNvPr id="28" name="Google Shape;28;p3"/>
            <p:cNvPicPr preferRelativeResize="0"/>
            <p:nvPr/>
          </p:nvPicPr>
          <p:blipFill>
            <a:blip r:embed="rId4">
              <a:alphaModFix/>
            </a:blip>
            <a:stretch>
              <a:fillRect/>
            </a:stretch>
          </p:blipFill>
          <p:spPr>
            <a:xfrm>
              <a:off x="13583050" y="24288273"/>
              <a:ext cx="1657800" cy="1773300"/>
            </a:xfrm>
            <a:prstGeom prst="rect">
              <a:avLst/>
            </a:prstGeom>
            <a:noFill/>
            <a:ln>
              <a:noFill/>
            </a:ln>
          </p:spPr>
        </p:pic>
        <p:pic>
          <p:nvPicPr>
            <p:cNvPr id="29" name="Google Shape;29;p3"/>
            <p:cNvPicPr preferRelativeResize="0"/>
            <p:nvPr/>
          </p:nvPicPr>
          <p:blipFill>
            <a:blip r:embed="rId5">
              <a:alphaModFix/>
            </a:blip>
            <a:stretch>
              <a:fillRect/>
            </a:stretch>
          </p:blipFill>
          <p:spPr>
            <a:xfrm>
              <a:off x="11417706" y="24288269"/>
              <a:ext cx="2070633" cy="2417536"/>
            </a:xfrm>
            <a:prstGeom prst="rect">
              <a:avLst/>
            </a:prstGeom>
            <a:noFill/>
            <a:ln>
              <a:noFill/>
            </a:ln>
          </p:spPr>
        </p:pic>
        <p:cxnSp>
          <p:nvCxnSpPr>
            <p:cNvPr id="30" name="Google Shape;30;p3"/>
            <p:cNvCxnSpPr/>
            <p:nvPr/>
          </p:nvCxnSpPr>
          <p:spPr>
            <a:xfrm rot="10800000" flipH="1">
              <a:off x="11989100" y="24409825"/>
              <a:ext cx="1584300" cy="1087200"/>
            </a:xfrm>
            <a:prstGeom prst="straightConnector1">
              <a:avLst/>
            </a:prstGeom>
            <a:noFill/>
            <a:ln w="9525" cap="flat" cmpd="sng">
              <a:solidFill>
                <a:srgbClr val="595959"/>
              </a:solidFill>
              <a:prstDash val="solid"/>
              <a:round/>
              <a:headEnd type="none" w="med" len="med"/>
              <a:tailEnd type="none" w="med" len="med"/>
            </a:ln>
          </p:spPr>
        </p:cxnSp>
        <p:pic>
          <p:nvPicPr>
            <p:cNvPr id="31" name="Google Shape;31;p3" title="Verified Sticker"/>
            <p:cNvPicPr preferRelativeResize="0"/>
            <p:nvPr/>
          </p:nvPicPr>
          <p:blipFill>
            <a:blip r:embed="rId6">
              <a:alphaModFix/>
            </a:blip>
            <a:stretch>
              <a:fillRect/>
            </a:stretch>
          </p:blipFill>
          <p:spPr>
            <a:xfrm>
              <a:off x="18100500" y="26705800"/>
              <a:ext cx="845100" cy="845100"/>
            </a:xfrm>
            <a:prstGeom prst="rect">
              <a:avLst/>
            </a:prstGeom>
            <a:noFill/>
            <a:ln>
              <a:noFill/>
            </a:ln>
          </p:spPr>
        </p:pic>
        <p:sp>
          <p:nvSpPr>
            <p:cNvPr id="32" name="Google Shape;32;p3"/>
            <p:cNvSpPr txBox="1"/>
            <p:nvPr/>
          </p:nvSpPr>
          <p:spPr>
            <a:xfrm>
              <a:off x="11322365" y="23518510"/>
              <a:ext cx="20256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rPr>
                <a:t>Satellite Image</a:t>
              </a:r>
              <a:endParaRPr sz="3000">
                <a:solidFill>
                  <a:schemeClr val="dk1"/>
                </a:solidFill>
              </a:endParaRPr>
            </a:p>
          </p:txBody>
        </p:sp>
        <p:cxnSp>
          <p:nvCxnSpPr>
            <p:cNvPr id="33" name="Google Shape;33;p3"/>
            <p:cNvCxnSpPr>
              <a:stCxn id="27" idx="2"/>
              <a:endCxn id="31" idx="3"/>
            </p:cNvCxnSpPr>
            <p:nvPr/>
          </p:nvCxnSpPr>
          <p:spPr>
            <a:xfrm rot="5400000">
              <a:off x="18884175" y="26242800"/>
              <a:ext cx="947100" cy="824100"/>
            </a:xfrm>
            <a:prstGeom prst="bentConnector2">
              <a:avLst/>
            </a:prstGeom>
            <a:noFill/>
            <a:ln w="28575" cap="flat" cmpd="sng">
              <a:solidFill>
                <a:schemeClr val="dk1"/>
              </a:solidFill>
              <a:prstDash val="solid"/>
              <a:round/>
              <a:headEnd type="none" w="med" len="med"/>
              <a:tailEnd type="triangle" w="med" len="med"/>
            </a:ln>
          </p:spPr>
        </p:cxnSp>
        <p:sp>
          <p:nvSpPr>
            <p:cNvPr id="34" name="Google Shape;34;p3"/>
            <p:cNvSpPr txBox="1"/>
            <p:nvPr/>
          </p:nvSpPr>
          <p:spPr>
            <a:xfrm>
              <a:off x="18558231" y="23342294"/>
              <a:ext cx="2070600" cy="28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Detected Kilns</a:t>
              </a:r>
              <a:endParaRPr sz="3000">
                <a:solidFill>
                  <a:schemeClr val="dk1"/>
                </a:solidFill>
              </a:endParaRPr>
            </a:p>
          </p:txBody>
        </p:sp>
        <p:sp>
          <p:nvSpPr>
            <p:cNvPr id="35" name="Google Shape;35;p3"/>
            <p:cNvSpPr txBox="1"/>
            <p:nvPr/>
          </p:nvSpPr>
          <p:spPr>
            <a:xfrm>
              <a:off x="16745113" y="27356275"/>
              <a:ext cx="40482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rPr>
                <a:t>Hand Validation</a:t>
              </a:r>
              <a:endParaRPr sz="2500">
                <a:solidFill>
                  <a:schemeClr val="dk1"/>
                </a:solidFill>
              </a:endParaRPr>
            </a:p>
          </p:txBody>
        </p:sp>
        <p:sp>
          <p:nvSpPr>
            <p:cNvPr id="36" name="Google Shape;36;p3"/>
            <p:cNvSpPr txBox="1"/>
            <p:nvPr/>
          </p:nvSpPr>
          <p:spPr>
            <a:xfrm>
              <a:off x="16023263" y="22406350"/>
              <a:ext cx="2394600" cy="12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dk1"/>
                </a:solidFill>
              </a:endParaRPr>
            </a:p>
            <a:p>
              <a:pPr marL="0" lvl="0" indent="0" algn="ctr" rtl="0">
                <a:spcBef>
                  <a:spcPts val="0"/>
                </a:spcBef>
                <a:spcAft>
                  <a:spcPts val="0"/>
                </a:spcAft>
                <a:buNone/>
              </a:pPr>
              <a:r>
                <a:rPr lang="en" sz="3000">
                  <a:solidFill>
                    <a:schemeClr val="dk1"/>
                  </a:solidFill>
                </a:rPr>
                <a:t>Trained Model</a:t>
              </a:r>
              <a:endParaRPr sz="3000">
                <a:solidFill>
                  <a:schemeClr val="dk1"/>
                </a:solidFill>
              </a:endParaRPr>
            </a:p>
          </p:txBody>
        </p:sp>
        <p:cxnSp>
          <p:nvCxnSpPr>
            <p:cNvPr id="37" name="Google Shape;37;p3"/>
            <p:cNvCxnSpPr>
              <a:stCxn id="31" idx="1"/>
              <a:endCxn id="38" idx="3"/>
            </p:cNvCxnSpPr>
            <p:nvPr/>
          </p:nvCxnSpPr>
          <p:spPr>
            <a:xfrm rot="10800000">
              <a:off x="15657900" y="27128350"/>
              <a:ext cx="2442600" cy="0"/>
            </a:xfrm>
            <a:prstGeom prst="straightConnector1">
              <a:avLst/>
            </a:prstGeom>
            <a:noFill/>
            <a:ln w="28575" cap="flat" cmpd="sng">
              <a:solidFill>
                <a:schemeClr val="dk1"/>
              </a:solidFill>
              <a:prstDash val="solid"/>
              <a:round/>
              <a:headEnd type="none" w="med" len="med"/>
              <a:tailEnd type="triangle" w="med" len="med"/>
            </a:ln>
          </p:spPr>
        </p:cxnSp>
        <p:sp>
          <p:nvSpPr>
            <p:cNvPr id="39" name="Google Shape;39;p3"/>
            <p:cNvSpPr txBox="1"/>
            <p:nvPr/>
          </p:nvSpPr>
          <p:spPr>
            <a:xfrm>
              <a:off x="16282512" y="26651125"/>
              <a:ext cx="14616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Updating</a:t>
              </a:r>
              <a:endParaRPr sz="2400">
                <a:solidFill>
                  <a:schemeClr val="dk1"/>
                </a:solidFill>
              </a:endParaRPr>
            </a:p>
          </p:txBody>
        </p:sp>
        <p:grpSp>
          <p:nvGrpSpPr>
            <p:cNvPr id="40" name="Google Shape;40;p3"/>
            <p:cNvGrpSpPr/>
            <p:nvPr/>
          </p:nvGrpSpPr>
          <p:grpSpPr>
            <a:xfrm>
              <a:off x="13347975" y="26181312"/>
              <a:ext cx="2309833" cy="1491117"/>
              <a:chOff x="2237188" y="2986354"/>
              <a:chExt cx="1676100" cy="1047059"/>
            </a:xfrm>
          </p:grpSpPr>
          <p:sp>
            <p:nvSpPr>
              <p:cNvPr id="38" name="Google Shape;38;p3"/>
              <p:cNvSpPr/>
              <p:nvPr/>
            </p:nvSpPr>
            <p:spPr>
              <a:xfrm>
                <a:off x="2237188" y="3269314"/>
                <a:ext cx="1676100" cy="764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Training Set</a:t>
                </a:r>
                <a:endParaRPr sz="3000">
                  <a:solidFill>
                    <a:schemeClr val="dk1"/>
                  </a:solidFill>
                </a:endParaRPr>
              </a:p>
            </p:txBody>
          </p:sp>
          <p:sp>
            <p:nvSpPr>
              <p:cNvPr id="41" name="Google Shape;41;p3"/>
              <p:cNvSpPr/>
              <p:nvPr/>
            </p:nvSpPr>
            <p:spPr>
              <a:xfrm>
                <a:off x="2902746" y="2986354"/>
                <a:ext cx="213000" cy="198900"/>
              </a:xfrm>
              <a:prstGeom prst="mathPlus">
                <a:avLst>
                  <a:gd name="adj1" fmla="val 2352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42" name="Google Shape;42;p3"/>
            <p:cNvCxnSpPr/>
            <p:nvPr/>
          </p:nvCxnSpPr>
          <p:spPr>
            <a:xfrm rot="10800000" flipH="1">
              <a:off x="14618350" y="23936995"/>
              <a:ext cx="1570500" cy="467100"/>
            </a:xfrm>
            <a:prstGeom prst="bentConnector3">
              <a:avLst>
                <a:gd name="adj1" fmla="val -3028"/>
              </a:avLst>
            </a:prstGeom>
            <a:noFill/>
            <a:ln w="76200" cap="flat" cmpd="sng">
              <a:solidFill>
                <a:schemeClr val="dk2"/>
              </a:solidFill>
              <a:prstDash val="solid"/>
              <a:round/>
              <a:headEnd type="none" w="med" len="med"/>
              <a:tailEnd type="triangle" w="med" len="med"/>
            </a:ln>
          </p:spPr>
        </p:cxnSp>
        <p:cxnSp>
          <p:nvCxnSpPr>
            <p:cNvPr id="43" name="Google Shape;43;p3"/>
            <p:cNvCxnSpPr>
              <a:endCxn id="27" idx="0"/>
            </p:cNvCxnSpPr>
            <p:nvPr/>
          </p:nvCxnSpPr>
          <p:spPr>
            <a:xfrm>
              <a:off x="18111975" y="23953500"/>
              <a:ext cx="1657800" cy="559800"/>
            </a:xfrm>
            <a:prstGeom prst="bentConnector2">
              <a:avLst/>
            </a:prstGeom>
            <a:noFill/>
            <a:ln w="28575" cap="flat" cmpd="sng">
              <a:solidFill>
                <a:schemeClr val="dk1"/>
              </a:solidFill>
              <a:prstDash val="solid"/>
              <a:round/>
              <a:headEnd type="none" w="med" len="med"/>
              <a:tailEnd type="triangle" w="med" len="med"/>
            </a:ln>
          </p:spPr>
        </p:cxnSp>
        <p:cxnSp>
          <p:nvCxnSpPr>
            <p:cNvPr id="44" name="Google Shape;44;p3"/>
            <p:cNvCxnSpPr/>
            <p:nvPr/>
          </p:nvCxnSpPr>
          <p:spPr>
            <a:xfrm>
              <a:off x="11996363" y="25502725"/>
              <a:ext cx="1587600" cy="551700"/>
            </a:xfrm>
            <a:prstGeom prst="straightConnector1">
              <a:avLst/>
            </a:prstGeom>
            <a:noFill/>
            <a:ln w="9525" cap="flat" cmpd="sng">
              <a:solidFill>
                <a:srgbClr val="595959"/>
              </a:solidFill>
              <a:prstDash val="solid"/>
              <a:round/>
              <a:headEnd type="none" w="med" len="med"/>
              <a:tailEnd type="none" w="med" len="med"/>
            </a:ln>
          </p:spPr>
        </p:cxnSp>
      </p:grpSp>
      <p:sp>
        <p:nvSpPr>
          <p:cNvPr id="45" name="Google Shape;45;p3"/>
          <p:cNvSpPr txBox="1"/>
          <p:nvPr/>
        </p:nvSpPr>
        <p:spPr>
          <a:xfrm>
            <a:off x="15370158" y="7691950"/>
            <a:ext cx="12997800" cy="871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dk1"/>
                </a:solidFill>
              </a:rPr>
              <a:t>Object detection with ML.</a:t>
            </a:r>
            <a:endParaRPr sz="4000">
              <a:solidFill>
                <a:schemeClr val="dk1"/>
              </a:solidFill>
            </a:endParaRPr>
          </a:p>
        </p:txBody>
      </p:sp>
      <p:graphicFrame>
        <p:nvGraphicFramePr>
          <p:cNvPr id="46" name="Google Shape;46;p3"/>
          <p:cNvGraphicFramePr/>
          <p:nvPr/>
        </p:nvGraphicFramePr>
        <p:xfrm>
          <a:off x="15006963" y="17129702"/>
          <a:ext cx="8726300" cy="3352175"/>
        </p:xfrm>
        <a:graphic>
          <a:graphicData uri="http://schemas.openxmlformats.org/drawingml/2006/table">
            <a:tbl>
              <a:tblPr>
                <a:noFill/>
              </a:tblPr>
              <a:tblGrid>
                <a:gridCol w="4302775">
                  <a:extLst>
                    <a:ext uri="{9D8B030D-6E8A-4147-A177-3AD203B41FA5}">
                      <a16:colId xmlns:a16="http://schemas.microsoft.com/office/drawing/2014/main" val="20000"/>
                    </a:ext>
                  </a:extLst>
                </a:gridCol>
                <a:gridCol w="4423525">
                  <a:extLst>
                    <a:ext uri="{9D8B030D-6E8A-4147-A177-3AD203B41FA5}">
                      <a16:colId xmlns:a16="http://schemas.microsoft.com/office/drawing/2014/main" val="20001"/>
                    </a:ext>
                  </a:extLst>
                </a:gridCol>
              </a:tblGrid>
              <a:tr h="798875">
                <a:tc>
                  <a:txBody>
                    <a:bodyPr/>
                    <a:lstStyle/>
                    <a:p>
                      <a:pPr marL="0" lvl="0" indent="0" algn="l" rtl="0">
                        <a:spcBef>
                          <a:spcPts val="0"/>
                        </a:spcBef>
                        <a:spcAft>
                          <a:spcPts val="0"/>
                        </a:spcAft>
                        <a:buNone/>
                      </a:pPr>
                      <a:r>
                        <a:rPr lang="en" sz="4000"/>
                        <a:t>Train Data</a:t>
                      </a:r>
                      <a:endParaRPr sz="40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4000"/>
                        <a:t>Test Data</a:t>
                      </a:r>
                      <a:endParaRPr sz="40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47575">
                <a:tc>
                  <a:txBody>
                    <a:bodyPr/>
                    <a:lstStyle/>
                    <a:p>
                      <a:pPr marL="0" lvl="0" indent="0" algn="l" rtl="0">
                        <a:spcBef>
                          <a:spcPts val="0"/>
                        </a:spcBef>
                        <a:spcAft>
                          <a:spcPts val="0"/>
                        </a:spcAft>
                        <a:buNone/>
                      </a:pPr>
                      <a:r>
                        <a:rPr lang="en" sz="4000"/>
                        <a:t>Lucknow</a:t>
                      </a:r>
                      <a:endParaRPr sz="40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4000"/>
                        <a:t>Lucknow</a:t>
                      </a:r>
                      <a:endParaRPr sz="40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23750">
                <a:tc>
                  <a:txBody>
                    <a:bodyPr/>
                    <a:lstStyle/>
                    <a:p>
                      <a:pPr marL="0" lvl="0" indent="0" algn="l" rtl="0">
                        <a:spcBef>
                          <a:spcPts val="0"/>
                        </a:spcBef>
                        <a:spcAft>
                          <a:spcPts val="0"/>
                        </a:spcAft>
                        <a:buNone/>
                      </a:pPr>
                      <a:r>
                        <a:rPr lang="en" sz="4000"/>
                        <a:t>Lucknow</a:t>
                      </a:r>
                      <a:endParaRPr sz="40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4000"/>
                        <a:t>West Bengal</a:t>
                      </a:r>
                      <a:endParaRPr sz="40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81975">
                <a:tc>
                  <a:txBody>
                    <a:bodyPr/>
                    <a:lstStyle/>
                    <a:p>
                      <a:pPr marL="0" lvl="0" indent="0" algn="l" rtl="0">
                        <a:spcBef>
                          <a:spcPts val="0"/>
                        </a:spcBef>
                        <a:spcAft>
                          <a:spcPts val="0"/>
                        </a:spcAft>
                        <a:buNone/>
                      </a:pPr>
                      <a:r>
                        <a:rPr lang="en" sz="4000"/>
                        <a:t>Lucknow</a:t>
                      </a:r>
                      <a:endParaRPr sz="40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4000"/>
                        <a:t>Delhi-NCR</a:t>
                      </a:r>
                      <a:endParaRPr sz="40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7" name="Google Shape;47;p3"/>
          <p:cNvSpPr txBox="1"/>
          <p:nvPr/>
        </p:nvSpPr>
        <p:spPr>
          <a:xfrm>
            <a:off x="15006975" y="16302450"/>
            <a:ext cx="13128300" cy="59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4000">
                <a:solidFill>
                  <a:schemeClr val="dk1"/>
                </a:solidFill>
              </a:rPr>
              <a:t>Performance of YOLOv8x-obb          				</a:t>
            </a:r>
            <a:r>
              <a:rPr lang="en" sz="4000" b="1">
                <a:solidFill>
                  <a:schemeClr val="dk1"/>
                </a:solidFill>
              </a:rPr>
              <a:t>mAP</a:t>
            </a:r>
            <a:r>
              <a:rPr lang="en" sz="4000" b="1" baseline="-25000">
                <a:solidFill>
                  <a:schemeClr val="dk1"/>
                </a:solidFill>
              </a:rPr>
              <a:t>50</a:t>
            </a:r>
            <a:endParaRPr sz="4000" b="1" baseline="-25000">
              <a:solidFill>
                <a:schemeClr val="dk1"/>
              </a:solidFill>
              <a:latin typeface="Times New Roman"/>
              <a:ea typeface="Times New Roman"/>
              <a:cs typeface="Times New Roman"/>
              <a:sym typeface="Times New Roman"/>
            </a:endParaRPr>
          </a:p>
        </p:txBody>
      </p:sp>
      <p:graphicFrame>
        <p:nvGraphicFramePr>
          <p:cNvPr id="48" name="Google Shape;48;p3"/>
          <p:cNvGraphicFramePr/>
          <p:nvPr/>
        </p:nvGraphicFramePr>
        <p:xfrm>
          <a:off x="23733275" y="17129703"/>
          <a:ext cx="4775800" cy="3352200"/>
        </p:xfrm>
        <a:graphic>
          <a:graphicData uri="http://schemas.openxmlformats.org/drawingml/2006/table">
            <a:tbl>
              <a:tblPr>
                <a:noFill/>
              </a:tblPr>
              <a:tblGrid>
                <a:gridCol w="2266500">
                  <a:extLst>
                    <a:ext uri="{9D8B030D-6E8A-4147-A177-3AD203B41FA5}">
                      <a16:colId xmlns:a16="http://schemas.microsoft.com/office/drawing/2014/main" val="20000"/>
                    </a:ext>
                  </a:extLst>
                </a:gridCol>
                <a:gridCol w="2509300">
                  <a:extLst>
                    <a:ext uri="{9D8B030D-6E8A-4147-A177-3AD203B41FA5}">
                      <a16:colId xmlns:a16="http://schemas.microsoft.com/office/drawing/2014/main" val="20001"/>
                    </a:ext>
                  </a:extLst>
                </a:gridCol>
              </a:tblGrid>
              <a:tr h="798850">
                <a:tc>
                  <a:txBody>
                    <a:bodyPr/>
                    <a:lstStyle/>
                    <a:p>
                      <a:pPr marL="0" lvl="0" indent="0" algn="l" rtl="0">
                        <a:spcBef>
                          <a:spcPts val="0"/>
                        </a:spcBef>
                        <a:spcAft>
                          <a:spcPts val="0"/>
                        </a:spcAft>
                        <a:buNone/>
                      </a:pPr>
                      <a:r>
                        <a:rPr lang="en" sz="3600"/>
                        <a:t>  FCBK</a:t>
                      </a:r>
                      <a:endParaRPr sz="36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3600"/>
                        <a:t>  ZIGZAG</a:t>
                      </a:r>
                      <a:endParaRPr sz="36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47575">
                <a:tc>
                  <a:txBody>
                    <a:bodyPr/>
                    <a:lstStyle/>
                    <a:p>
                      <a:pPr marL="0" lvl="0" indent="0" algn="l" rtl="0">
                        <a:spcBef>
                          <a:spcPts val="0"/>
                        </a:spcBef>
                        <a:spcAft>
                          <a:spcPts val="0"/>
                        </a:spcAft>
                        <a:buNone/>
                      </a:pPr>
                      <a:r>
                        <a:rPr lang="en" sz="3600"/>
                        <a:t>         0.94</a:t>
                      </a:r>
                      <a:endParaRPr sz="36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3600"/>
                        <a:t>           0.92</a:t>
                      </a:r>
                      <a:endParaRPr sz="36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23775">
                <a:tc>
                  <a:txBody>
                    <a:bodyPr/>
                    <a:lstStyle/>
                    <a:p>
                      <a:pPr marL="0" lvl="0" indent="0" algn="l" rtl="0">
                        <a:spcBef>
                          <a:spcPts val="0"/>
                        </a:spcBef>
                        <a:spcAft>
                          <a:spcPts val="0"/>
                        </a:spcAft>
                        <a:buNone/>
                      </a:pPr>
                      <a:r>
                        <a:rPr lang="en" sz="3600"/>
                        <a:t>         0.61</a:t>
                      </a:r>
                      <a:endParaRPr sz="36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3600"/>
                        <a:t>           0.68</a:t>
                      </a:r>
                      <a:endParaRPr sz="36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82000">
                <a:tc>
                  <a:txBody>
                    <a:bodyPr/>
                    <a:lstStyle/>
                    <a:p>
                      <a:pPr marL="0" lvl="0" indent="0" algn="l" rtl="0">
                        <a:spcBef>
                          <a:spcPts val="0"/>
                        </a:spcBef>
                        <a:spcAft>
                          <a:spcPts val="0"/>
                        </a:spcAft>
                        <a:buNone/>
                      </a:pPr>
                      <a:r>
                        <a:rPr lang="en" sz="3600"/>
                        <a:t>         0.59</a:t>
                      </a:r>
                      <a:endParaRPr sz="36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3600"/>
                        <a:t>           0.85</a:t>
                      </a:r>
                      <a:endParaRPr sz="3600"/>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9" name="Google Shape;49;p3"/>
          <p:cNvPicPr preferRelativeResize="0"/>
          <p:nvPr/>
        </p:nvPicPr>
        <p:blipFill>
          <a:blip r:embed="rId7">
            <a:alphaModFix/>
          </a:blip>
          <a:stretch>
            <a:fillRect/>
          </a:stretch>
        </p:blipFill>
        <p:spPr>
          <a:xfrm>
            <a:off x="15486575" y="21402773"/>
            <a:ext cx="5779008" cy="5714999"/>
          </a:xfrm>
          <a:prstGeom prst="rect">
            <a:avLst/>
          </a:prstGeom>
          <a:noFill/>
          <a:ln>
            <a:noFill/>
          </a:ln>
        </p:spPr>
      </p:pic>
      <p:pic>
        <p:nvPicPr>
          <p:cNvPr id="50" name="Google Shape;50;p3"/>
          <p:cNvPicPr preferRelativeResize="0"/>
          <p:nvPr/>
        </p:nvPicPr>
        <p:blipFill>
          <a:blip r:embed="rId8">
            <a:alphaModFix/>
          </a:blip>
          <a:stretch>
            <a:fillRect/>
          </a:stretch>
        </p:blipFill>
        <p:spPr>
          <a:xfrm>
            <a:off x="22235700" y="21402773"/>
            <a:ext cx="5779008" cy="5714999"/>
          </a:xfrm>
          <a:prstGeom prst="rect">
            <a:avLst/>
          </a:prstGeom>
          <a:noFill/>
          <a:ln>
            <a:noFill/>
          </a:ln>
        </p:spPr>
      </p:pic>
      <p:sp>
        <p:nvSpPr>
          <p:cNvPr id="51" name="Google Shape;51;p3"/>
          <p:cNvSpPr txBox="1"/>
          <p:nvPr/>
        </p:nvSpPr>
        <p:spPr>
          <a:xfrm>
            <a:off x="15477525" y="27450225"/>
            <a:ext cx="12523500" cy="7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dk1"/>
                </a:solidFill>
              </a:rPr>
              <a:t>Sample of detected Brick Kilns (a) FCBK (B) Zigzag </a:t>
            </a:r>
            <a:endParaRPr sz="4000">
              <a:solidFill>
                <a:schemeClr val="dk1"/>
              </a:solidFill>
            </a:endParaRPr>
          </a:p>
        </p:txBody>
      </p:sp>
      <p:sp>
        <p:nvSpPr>
          <p:cNvPr id="52" name="Google Shape;52;p3"/>
          <p:cNvSpPr txBox="1"/>
          <p:nvPr/>
        </p:nvSpPr>
        <p:spPr>
          <a:xfrm>
            <a:off x="29094325" y="6674425"/>
            <a:ext cx="13128300" cy="14884500"/>
          </a:xfrm>
          <a:prstGeom prst="rect">
            <a:avLst/>
          </a:prstGeom>
          <a:noFill/>
          <a:ln w="152400"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4600">
              <a:solidFill>
                <a:schemeClr val="dk1"/>
              </a:solidFill>
              <a:latin typeface="Times New Roman"/>
              <a:ea typeface="Times New Roman"/>
              <a:cs typeface="Times New Roman"/>
              <a:sym typeface="Times New Roman"/>
            </a:endParaRPr>
          </a:p>
        </p:txBody>
      </p:sp>
      <p:graphicFrame>
        <p:nvGraphicFramePr>
          <p:cNvPr id="53" name="Google Shape;53;p3"/>
          <p:cNvGraphicFramePr/>
          <p:nvPr/>
        </p:nvGraphicFramePr>
        <p:xfrm>
          <a:off x="29616400" y="7691944"/>
          <a:ext cx="12523500" cy="7446225"/>
        </p:xfrm>
        <a:graphic>
          <a:graphicData uri="http://schemas.openxmlformats.org/drawingml/2006/table">
            <a:tbl>
              <a:tblPr>
                <a:noFill/>
              </a:tblPr>
              <a:tblGrid>
                <a:gridCol w="4174500">
                  <a:extLst>
                    <a:ext uri="{9D8B030D-6E8A-4147-A177-3AD203B41FA5}">
                      <a16:colId xmlns:a16="http://schemas.microsoft.com/office/drawing/2014/main" val="20000"/>
                    </a:ext>
                  </a:extLst>
                </a:gridCol>
                <a:gridCol w="4174500">
                  <a:extLst>
                    <a:ext uri="{9D8B030D-6E8A-4147-A177-3AD203B41FA5}">
                      <a16:colId xmlns:a16="http://schemas.microsoft.com/office/drawing/2014/main" val="20001"/>
                    </a:ext>
                  </a:extLst>
                </a:gridCol>
                <a:gridCol w="4174500">
                  <a:extLst>
                    <a:ext uri="{9D8B030D-6E8A-4147-A177-3AD203B41FA5}">
                      <a16:colId xmlns:a16="http://schemas.microsoft.com/office/drawing/2014/main" val="20002"/>
                    </a:ext>
                  </a:extLst>
                </a:gridCol>
              </a:tblGrid>
              <a:tr h="854300">
                <a:tc gridSpan="3">
                  <a:txBody>
                    <a:bodyPr/>
                    <a:lstStyle/>
                    <a:p>
                      <a:pPr marL="0" lvl="0" indent="0" algn="ctr" rtl="0">
                        <a:spcBef>
                          <a:spcPts val="0"/>
                        </a:spcBef>
                        <a:spcAft>
                          <a:spcPts val="0"/>
                        </a:spcAft>
                        <a:buNone/>
                      </a:pPr>
                      <a:r>
                        <a:rPr lang="en" sz="3600">
                          <a:solidFill>
                            <a:schemeClr val="dk1"/>
                          </a:solidFill>
                        </a:rPr>
                        <a:t>Number of Brick Kilns detected per State</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92550">
                <a:tc>
                  <a:txBody>
                    <a:bodyPr/>
                    <a:lstStyle/>
                    <a:p>
                      <a:pPr marL="0" lvl="0" indent="0" algn="ctr" rtl="0">
                        <a:spcBef>
                          <a:spcPts val="0"/>
                        </a:spcBef>
                        <a:spcAft>
                          <a:spcPts val="0"/>
                        </a:spcAft>
                        <a:buNone/>
                      </a:pPr>
                      <a:r>
                        <a:rPr lang="en" sz="3600"/>
                        <a:t>State</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Zigzag</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FCBK</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extLst>
                  <a:ext uri="{0D108BD9-81ED-4DB2-BD59-A6C34878D82A}">
                    <a16:rowId xmlns:a16="http://schemas.microsoft.com/office/drawing/2014/main" val="10001"/>
                  </a:ext>
                </a:extLst>
              </a:tr>
              <a:tr h="1236625">
                <a:tc>
                  <a:txBody>
                    <a:bodyPr/>
                    <a:lstStyle/>
                    <a:p>
                      <a:pPr marL="0" lvl="0" indent="0" algn="ctr" rtl="0">
                        <a:spcBef>
                          <a:spcPts val="0"/>
                        </a:spcBef>
                        <a:spcAft>
                          <a:spcPts val="0"/>
                        </a:spcAft>
                        <a:buNone/>
                      </a:pPr>
                      <a:r>
                        <a:rPr lang="en" sz="3600"/>
                        <a:t>Uttar Pradesh</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5394</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6593</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892550">
                <a:tc>
                  <a:txBody>
                    <a:bodyPr/>
                    <a:lstStyle/>
                    <a:p>
                      <a:pPr marL="0" lvl="0" indent="0" algn="ctr" rtl="0">
                        <a:spcBef>
                          <a:spcPts val="0"/>
                        </a:spcBef>
                        <a:spcAft>
                          <a:spcPts val="0"/>
                        </a:spcAft>
                        <a:buNone/>
                      </a:pPr>
                      <a:r>
                        <a:rPr lang="en" sz="3600"/>
                        <a:t>Bihar</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3765</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630</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892550">
                <a:tc>
                  <a:txBody>
                    <a:bodyPr/>
                    <a:lstStyle/>
                    <a:p>
                      <a:pPr marL="0" lvl="0" indent="0" algn="ctr" rtl="0">
                        <a:spcBef>
                          <a:spcPts val="0"/>
                        </a:spcBef>
                        <a:spcAft>
                          <a:spcPts val="0"/>
                        </a:spcAft>
                        <a:buNone/>
                      </a:pPr>
                      <a:r>
                        <a:rPr lang="en" sz="3600"/>
                        <a:t>West Bengal</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1802</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611</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892550">
                <a:tc>
                  <a:txBody>
                    <a:bodyPr/>
                    <a:lstStyle/>
                    <a:p>
                      <a:pPr marL="0" lvl="0" indent="0" algn="ctr" rtl="0">
                        <a:spcBef>
                          <a:spcPts val="0"/>
                        </a:spcBef>
                        <a:spcAft>
                          <a:spcPts val="0"/>
                        </a:spcAft>
                        <a:buNone/>
                      </a:pPr>
                      <a:r>
                        <a:rPr lang="en" sz="3600"/>
                        <a:t>Haryana</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2130</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91</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892550">
                <a:tc>
                  <a:txBody>
                    <a:bodyPr/>
                    <a:lstStyle/>
                    <a:p>
                      <a:pPr marL="0" lvl="0" indent="0" algn="ctr" rtl="0">
                        <a:spcBef>
                          <a:spcPts val="0"/>
                        </a:spcBef>
                        <a:spcAft>
                          <a:spcPts val="0"/>
                        </a:spcAft>
                        <a:buNone/>
                      </a:pPr>
                      <a:r>
                        <a:rPr lang="en" sz="3600"/>
                        <a:t>Punjab</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1773</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234</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892550">
                <a:tc>
                  <a:txBody>
                    <a:bodyPr/>
                    <a:lstStyle/>
                    <a:p>
                      <a:pPr marL="0" lvl="0" indent="0" algn="ctr" rtl="0">
                        <a:spcBef>
                          <a:spcPts val="0"/>
                        </a:spcBef>
                        <a:spcAft>
                          <a:spcPts val="0"/>
                        </a:spcAft>
                        <a:buNone/>
                      </a:pPr>
                      <a:r>
                        <a:rPr lang="en" sz="3600"/>
                        <a:t>Total</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14864</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8159</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extLst>
                  <a:ext uri="{0D108BD9-81ED-4DB2-BD59-A6C34878D82A}">
                    <a16:rowId xmlns:a16="http://schemas.microsoft.com/office/drawing/2014/main" val="10007"/>
                  </a:ext>
                </a:extLst>
              </a:tr>
            </a:tbl>
          </a:graphicData>
        </a:graphic>
      </p:graphicFrame>
      <p:sp>
        <p:nvSpPr>
          <p:cNvPr id="54" name="Google Shape;54;p3"/>
          <p:cNvSpPr txBox="1"/>
          <p:nvPr/>
        </p:nvSpPr>
        <p:spPr>
          <a:xfrm>
            <a:off x="29275975" y="6815425"/>
            <a:ext cx="12765000" cy="59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rgbClr val="CC3300"/>
              </a:buClr>
              <a:buSzPts val="3900"/>
              <a:buFont typeface="Arial"/>
              <a:buNone/>
            </a:pPr>
            <a:r>
              <a:rPr lang="en" sz="5000" b="1">
                <a:solidFill>
                  <a:srgbClr val="000080"/>
                </a:solidFill>
              </a:rPr>
              <a:t>Result</a:t>
            </a:r>
            <a:endParaRPr sz="5000">
              <a:solidFill>
                <a:schemeClr val="dk1"/>
              </a:solidFill>
              <a:latin typeface="Times New Roman"/>
              <a:ea typeface="Times New Roman"/>
              <a:cs typeface="Times New Roman"/>
              <a:sym typeface="Times New Roman"/>
            </a:endParaRPr>
          </a:p>
        </p:txBody>
      </p:sp>
      <p:pic>
        <p:nvPicPr>
          <p:cNvPr id="55" name="Google Shape;55;p3"/>
          <p:cNvPicPr preferRelativeResize="0"/>
          <p:nvPr/>
        </p:nvPicPr>
        <p:blipFill>
          <a:blip r:embed="rId9">
            <a:alphaModFix/>
          </a:blip>
          <a:stretch>
            <a:fillRect/>
          </a:stretch>
        </p:blipFill>
        <p:spPr>
          <a:xfrm>
            <a:off x="29275976" y="15615015"/>
            <a:ext cx="3840480" cy="4250857"/>
          </a:xfrm>
          <a:prstGeom prst="rect">
            <a:avLst/>
          </a:prstGeom>
          <a:noFill/>
          <a:ln>
            <a:noFill/>
          </a:ln>
        </p:spPr>
      </p:pic>
      <p:pic>
        <p:nvPicPr>
          <p:cNvPr id="56" name="Google Shape;56;p3"/>
          <p:cNvPicPr preferRelativeResize="0"/>
          <p:nvPr/>
        </p:nvPicPr>
        <p:blipFill>
          <a:blip r:embed="rId10">
            <a:alphaModFix/>
          </a:blip>
          <a:stretch>
            <a:fillRect/>
          </a:stretch>
        </p:blipFill>
        <p:spPr>
          <a:xfrm>
            <a:off x="33620689" y="15615018"/>
            <a:ext cx="3840480" cy="4250850"/>
          </a:xfrm>
          <a:prstGeom prst="rect">
            <a:avLst/>
          </a:prstGeom>
          <a:noFill/>
          <a:ln>
            <a:noFill/>
          </a:ln>
        </p:spPr>
      </p:pic>
      <p:pic>
        <p:nvPicPr>
          <p:cNvPr id="57" name="Google Shape;57;p3"/>
          <p:cNvPicPr preferRelativeResize="0"/>
          <p:nvPr/>
        </p:nvPicPr>
        <p:blipFill>
          <a:blip r:embed="rId11">
            <a:alphaModFix/>
          </a:blip>
          <a:stretch>
            <a:fillRect/>
          </a:stretch>
        </p:blipFill>
        <p:spPr>
          <a:xfrm>
            <a:off x="37965401" y="15614463"/>
            <a:ext cx="3840480" cy="4251960"/>
          </a:xfrm>
          <a:prstGeom prst="rect">
            <a:avLst/>
          </a:prstGeom>
          <a:noFill/>
          <a:ln>
            <a:noFill/>
          </a:ln>
        </p:spPr>
      </p:pic>
      <p:sp>
        <p:nvSpPr>
          <p:cNvPr id="58" name="Google Shape;58;p3"/>
          <p:cNvSpPr txBox="1"/>
          <p:nvPr/>
        </p:nvSpPr>
        <p:spPr>
          <a:xfrm>
            <a:off x="29534125" y="20147725"/>
            <a:ext cx="12271800" cy="1255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482600" algn="l" rtl="0">
              <a:spcBef>
                <a:spcPts val="0"/>
              </a:spcBef>
              <a:spcAft>
                <a:spcPts val="0"/>
              </a:spcAft>
              <a:buClr>
                <a:schemeClr val="dk1"/>
              </a:buClr>
              <a:buSzPts val="4000"/>
              <a:buChar char="●"/>
            </a:pPr>
            <a:r>
              <a:rPr lang="en" sz="4000">
                <a:solidFill>
                  <a:schemeClr val="dk1"/>
                </a:solidFill>
              </a:rPr>
              <a:t>Our predictions of brick kilns in Uttar Pradesh correlate 0.87 with UPPCB 2022 survey data.		</a:t>
            </a:r>
            <a:endParaRPr sz="15000">
              <a:solidFill>
                <a:schemeClr val="dk1"/>
              </a:solidFill>
              <a:latin typeface="Times New Roman"/>
              <a:ea typeface="Times New Roman"/>
              <a:cs typeface="Times New Roman"/>
              <a:sym typeface="Times New Roman"/>
            </a:endParaRPr>
          </a:p>
        </p:txBody>
      </p:sp>
      <p:sp>
        <p:nvSpPr>
          <p:cNvPr id="59" name="Google Shape;59;p3"/>
          <p:cNvSpPr txBox="1"/>
          <p:nvPr/>
        </p:nvSpPr>
        <p:spPr>
          <a:xfrm>
            <a:off x="29102575" y="21841050"/>
            <a:ext cx="13128300" cy="5079900"/>
          </a:xfrm>
          <a:prstGeom prst="rect">
            <a:avLst/>
          </a:prstGeom>
          <a:noFill/>
          <a:ln w="152400"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rgbClr val="CC3300"/>
              </a:buClr>
              <a:buSzPts val="3900"/>
              <a:buFont typeface="Arial"/>
              <a:buNone/>
            </a:pPr>
            <a:r>
              <a:rPr lang="en" sz="5000" b="1">
                <a:solidFill>
                  <a:srgbClr val="000080"/>
                </a:solidFill>
              </a:rPr>
              <a:t>Problems and Proposed Future Steps</a:t>
            </a:r>
            <a:endParaRPr sz="5000" b="1">
              <a:solidFill>
                <a:srgbClr val="000080"/>
              </a:solidFill>
            </a:endParaRPr>
          </a:p>
          <a:p>
            <a:pPr marL="457200" lvl="0" indent="-482600" algn="l" rtl="0">
              <a:spcBef>
                <a:spcPts val="0"/>
              </a:spcBef>
              <a:spcAft>
                <a:spcPts val="0"/>
              </a:spcAft>
              <a:buClr>
                <a:schemeClr val="dk1"/>
              </a:buClr>
              <a:buSzPts val="4000"/>
              <a:buChar char="●"/>
            </a:pPr>
            <a:r>
              <a:rPr lang="en" sz="4000" b="1">
                <a:solidFill>
                  <a:schemeClr val="dk1"/>
                </a:solidFill>
              </a:rPr>
              <a:t>Labeling Problem:</a:t>
            </a:r>
            <a:r>
              <a:rPr lang="en" sz="4000">
                <a:solidFill>
                  <a:schemeClr val="dk1"/>
                </a:solidFill>
              </a:rPr>
              <a:t> Brick kiln labeling is time-consuming and costly. We plan to use Active Learning to overcome this issue.</a:t>
            </a:r>
            <a:endParaRPr sz="4000">
              <a:solidFill>
                <a:schemeClr val="dk1"/>
              </a:solidFill>
            </a:endParaRPr>
          </a:p>
          <a:p>
            <a:pPr marL="457200" lvl="0" indent="-482600" algn="l" rtl="0">
              <a:spcBef>
                <a:spcPts val="0"/>
              </a:spcBef>
              <a:spcAft>
                <a:spcPts val="0"/>
              </a:spcAft>
              <a:buClr>
                <a:schemeClr val="dk1"/>
              </a:buClr>
              <a:buSzPts val="4000"/>
              <a:buChar char="●"/>
            </a:pPr>
            <a:r>
              <a:rPr lang="en" sz="4000" b="1">
                <a:solidFill>
                  <a:schemeClr val="dk1"/>
                </a:solidFill>
              </a:rPr>
              <a:t>Domain Adaptation: </a:t>
            </a:r>
            <a:r>
              <a:rPr lang="en" sz="4000">
                <a:solidFill>
                  <a:schemeClr val="dk1"/>
                </a:solidFill>
              </a:rPr>
              <a:t>Training on one state and testing on another reduces performance due to pixel density changes. Self-Supervised Learning can help.</a:t>
            </a:r>
            <a:endParaRPr sz="15000">
              <a:solidFill>
                <a:schemeClr val="dk1"/>
              </a:solidFill>
              <a:latin typeface="Times New Roman"/>
              <a:ea typeface="Times New Roman"/>
              <a:cs typeface="Times New Roman"/>
              <a:sym typeface="Times New Roman"/>
            </a:endParaRPr>
          </a:p>
        </p:txBody>
      </p:sp>
      <p:sp>
        <p:nvSpPr>
          <p:cNvPr id="60" name="Google Shape;60;p3"/>
          <p:cNvSpPr txBox="1"/>
          <p:nvPr/>
        </p:nvSpPr>
        <p:spPr>
          <a:xfrm>
            <a:off x="29114775" y="27203275"/>
            <a:ext cx="13128300" cy="2381700"/>
          </a:xfrm>
          <a:prstGeom prst="rect">
            <a:avLst/>
          </a:prstGeom>
          <a:noFill/>
          <a:ln w="152400"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rgbClr val="000080"/>
                </a:solidFill>
              </a:rPr>
              <a:t>References</a:t>
            </a:r>
            <a:endParaRPr sz="3200">
              <a:solidFill>
                <a:schemeClr val="dk1"/>
              </a:solidFill>
              <a:highlight>
                <a:schemeClr val="lt1"/>
              </a:highlight>
            </a:endParaRPr>
          </a:p>
          <a:p>
            <a:pPr marL="457200" lvl="0" indent="-482600" algn="l" rtl="0">
              <a:lnSpc>
                <a:spcPct val="115000"/>
              </a:lnSpc>
              <a:spcBef>
                <a:spcPts val="0"/>
              </a:spcBef>
              <a:spcAft>
                <a:spcPts val="0"/>
              </a:spcAft>
              <a:buClr>
                <a:schemeClr val="dk1"/>
              </a:buClr>
              <a:buSzPts val="4000"/>
              <a:buChar char="●"/>
            </a:pPr>
            <a:r>
              <a:rPr lang="en" sz="4000">
                <a:solidFill>
                  <a:schemeClr val="dk1"/>
                </a:solidFill>
                <a:highlight>
                  <a:schemeClr val="lt1"/>
                </a:highlight>
              </a:rPr>
              <a:t>Reis et al. Real-time flying object detection with yolov8, 2024.</a:t>
            </a:r>
            <a:endParaRPr sz="4000">
              <a:solidFill>
                <a:schemeClr val="dk1"/>
              </a:solidFill>
              <a:highlight>
                <a:schemeClr val="lt1"/>
              </a:highlight>
            </a:endParaRPr>
          </a:p>
          <a:p>
            <a:pPr marL="0" lvl="0" indent="0" algn="l" rtl="0">
              <a:spcBef>
                <a:spcPts val="0"/>
              </a:spcBef>
              <a:spcAft>
                <a:spcPts val="0"/>
              </a:spcAft>
              <a:buNone/>
            </a:pPr>
            <a:endParaRPr sz="14600">
              <a:solidFill>
                <a:schemeClr val="dk1"/>
              </a:solidFill>
              <a:latin typeface="Times New Roman"/>
              <a:ea typeface="Times New Roman"/>
              <a:cs typeface="Times New Roman"/>
              <a:sym typeface="Times New Roman"/>
            </a:endParaRPr>
          </a:p>
        </p:txBody>
      </p:sp>
      <p:pic>
        <p:nvPicPr>
          <p:cNvPr id="61" name="Google Shape;61;p3"/>
          <p:cNvPicPr preferRelativeResize="0"/>
          <p:nvPr/>
        </p:nvPicPr>
        <p:blipFill>
          <a:blip r:embed="rId12">
            <a:alphaModFix/>
          </a:blip>
          <a:stretch>
            <a:fillRect/>
          </a:stretch>
        </p:blipFill>
        <p:spPr>
          <a:xfrm>
            <a:off x="993850" y="18235375"/>
            <a:ext cx="13210126" cy="5751347"/>
          </a:xfrm>
          <a:prstGeom prst="rect">
            <a:avLst/>
          </a:prstGeom>
          <a:noFill/>
          <a:ln>
            <a:noFill/>
          </a:ln>
        </p:spPr>
      </p:pic>
      <p:pic>
        <p:nvPicPr>
          <p:cNvPr id="62" name="Google Shape;62;p3"/>
          <p:cNvPicPr preferRelativeResize="0"/>
          <p:nvPr/>
        </p:nvPicPr>
        <p:blipFill>
          <a:blip r:embed="rId13">
            <a:alphaModFix/>
          </a:blip>
          <a:stretch>
            <a:fillRect/>
          </a:stretch>
        </p:blipFill>
        <p:spPr>
          <a:xfrm>
            <a:off x="1805250" y="24227949"/>
            <a:ext cx="4256959" cy="4250849"/>
          </a:xfrm>
          <a:prstGeom prst="rect">
            <a:avLst/>
          </a:prstGeom>
          <a:noFill/>
          <a:ln>
            <a:noFill/>
          </a:ln>
        </p:spPr>
      </p:pic>
      <p:pic>
        <p:nvPicPr>
          <p:cNvPr id="63" name="Google Shape;63;p3"/>
          <p:cNvPicPr preferRelativeResize="0"/>
          <p:nvPr/>
        </p:nvPicPr>
        <p:blipFill>
          <a:blip r:embed="rId14">
            <a:alphaModFix/>
          </a:blip>
          <a:stretch>
            <a:fillRect/>
          </a:stretch>
        </p:blipFill>
        <p:spPr>
          <a:xfrm>
            <a:off x="7717150" y="24227950"/>
            <a:ext cx="4256949" cy="4256949"/>
          </a:xfrm>
          <a:prstGeom prst="rect">
            <a:avLst/>
          </a:prstGeom>
          <a:noFill/>
          <a:ln>
            <a:noFill/>
          </a:ln>
        </p:spPr>
      </p:pic>
      <p:pic>
        <p:nvPicPr>
          <p:cNvPr id="64" name="Google Shape;64;p3"/>
          <p:cNvPicPr preferRelativeResize="0"/>
          <p:nvPr/>
        </p:nvPicPr>
        <p:blipFill>
          <a:blip r:embed="rId15">
            <a:alphaModFix/>
          </a:blip>
          <a:stretch>
            <a:fillRect/>
          </a:stretch>
        </p:blipFill>
        <p:spPr>
          <a:xfrm>
            <a:off x="36031250" y="876075"/>
            <a:ext cx="5148300" cy="50799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txBox="1"/>
          <p:nvPr/>
        </p:nvSpPr>
        <p:spPr>
          <a:xfrm>
            <a:off x="32007350" y="24942100"/>
            <a:ext cx="10084500" cy="4643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marR="0" lvl="0" indent="0" algn="l" rtl="0">
              <a:lnSpc>
                <a:spcPct val="100000"/>
              </a:lnSpc>
              <a:spcBef>
                <a:spcPts val="0"/>
              </a:spcBef>
              <a:spcAft>
                <a:spcPts val="0"/>
              </a:spcAft>
              <a:buClr>
                <a:srgbClr val="CC3300"/>
              </a:buClr>
              <a:buSzPts val="3900"/>
              <a:buFont typeface="Arial"/>
              <a:buNone/>
            </a:pPr>
            <a:r>
              <a:rPr lang="en" sz="5000" b="1">
                <a:solidFill>
                  <a:srgbClr val="000080"/>
                </a:solidFill>
              </a:rPr>
              <a:t>Limitations and Future Work</a:t>
            </a:r>
            <a:endParaRPr sz="3600">
              <a:solidFill>
                <a:schemeClr val="dk1"/>
              </a:solidFill>
            </a:endParaRPr>
          </a:p>
          <a:p>
            <a:pPr marL="457200" lvl="0" indent="-457200" algn="l" rtl="0">
              <a:spcBef>
                <a:spcPts val="1400"/>
              </a:spcBef>
              <a:spcAft>
                <a:spcPts val="0"/>
              </a:spcAft>
              <a:buClr>
                <a:schemeClr val="dk1"/>
              </a:buClr>
              <a:buSzPts val="3600"/>
              <a:buChar char="●"/>
            </a:pPr>
            <a:r>
              <a:rPr lang="en" sz="3600">
                <a:solidFill>
                  <a:schemeClr val="dk1"/>
                </a:solidFill>
              </a:rPr>
              <a:t>Combining SSL methods with YOLO to take into account geographic features.</a:t>
            </a:r>
            <a:endParaRPr sz="3600">
              <a:solidFill>
                <a:schemeClr val="dk1"/>
              </a:solidFill>
            </a:endParaRPr>
          </a:p>
          <a:p>
            <a:pPr marL="457200" lvl="0" indent="-457200" algn="l" rtl="0">
              <a:spcBef>
                <a:spcPts val="0"/>
              </a:spcBef>
              <a:spcAft>
                <a:spcPts val="0"/>
              </a:spcAft>
              <a:buClr>
                <a:schemeClr val="dk1"/>
              </a:buClr>
              <a:buSzPts val="3600"/>
              <a:buChar char="●"/>
            </a:pPr>
            <a:r>
              <a:rPr lang="en" sz="3600">
                <a:solidFill>
                  <a:schemeClr val="dk1"/>
                </a:solidFill>
              </a:rPr>
              <a:t>Multi-spectral and low resolution imagery to improve accuracy and scalability.</a:t>
            </a:r>
            <a:endParaRPr sz="3600">
              <a:solidFill>
                <a:schemeClr val="dk1"/>
              </a:solidFill>
            </a:endParaRPr>
          </a:p>
          <a:p>
            <a:pPr marL="457200" lvl="0" indent="-457200" algn="l" rtl="0">
              <a:spcBef>
                <a:spcPts val="0"/>
              </a:spcBef>
              <a:spcAft>
                <a:spcPts val="0"/>
              </a:spcAft>
              <a:buClr>
                <a:schemeClr val="dk1"/>
              </a:buClr>
              <a:buSzPts val="3600"/>
              <a:buChar char="●"/>
            </a:pPr>
            <a:r>
              <a:rPr lang="en" sz="3600">
                <a:solidFill>
                  <a:schemeClr val="dk1"/>
                </a:solidFill>
              </a:rPr>
              <a:t>Active Learning for efficient annotation.</a:t>
            </a:r>
            <a:endParaRPr sz="2700">
              <a:solidFill>
                <a:schemeClr val="dk1"/>
              </a:solidFill>
            </a:endParaRPr>
          </a:p>
          <a:p>
            <a:pPr marL="0" marR="0" lvl="0" indent="0" algn="l" rtl="0">
              <a:lnSpc>
                <a:spcPct val="100000"/>
              </a:lnSpc>
              <a:spcBef>
                <a:spcPts val="1400"/>
              </a:spcBef>
              <a:spcAft>
                <a:spcPts val="0"/>
              </a:spcAft>
              <a:buClr>
                <a:schemeClr val="dk1"/>
              </a:buClr>
              <a:buSzPts val="2700"/>
              <a:buFont typeface="Arial"/>
              <a:buNone/>
            </a:pPr>
            <a:endParaRPr sz="2700">
              <a:solidFill>
                <a:schemeClr val="dk1"/>
              </a:solidFill>
            </a:endParaRPr>
          </a:p>
        </p:txBody>
      </p:sp>
      <p:sp>
        <p:nvSpPr>
          <p:cNvPr id="21" name="Google Shape;21;p3"/>
          <p:cNvSpPr txBox="1"/>
          <p:nvPr/>
        </p:nvSpPr>
        <p:spPr>
          <a:xfrm>
            <a:off x="616375" y="13046675"/>
            <a:ext cx="10084500" cy="2727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marR="0" lvl="0" indent="0" algn="l" rtl="0">
              <a:lnSpc>
                <a:spcPct val="100000"/>
              </a:lnSpc>
              <a:spcBef>
                <a:spcPts val="0"/>
              </a:spcBef>
              <a:spcAft>
                <a:spcPts val="0"/>
              </a:spcAft>
              <a:buClr>
                <a:srgbClr val="CC3300"/>
              </a:buClr>
              <a:buSzPts val="3900"/>
              <a:buFont typeface="Arial"/>
              <a:buNone/>
            </a:pPr>
            <a:r>
              <a:rPr lang="en" sz="5000" b="1">
                <a:solidFill>
                  <a:srgbClr val="000080"/>
                </a:solidFill>
              </a:rPr>
              <a:t>Objective</a:t>
            </a:r>
            <a:endParaRPr sz="2500">
              <a:solidFill>
                <a:srgbClr val="000080"/>
              </a:solidFill>
            </a:endParaRPr>
          </a:p>
          <a:p>
            <a:pPr marL="457200" lvl="0" indent="-457200" algn="l" rtl="0">
              <a:spcBef>
                <a:spcPts val="1100"/>
              </a:spcBef>
              <a:spcAft>
                <a:spcPts val="0"/>
              </a:spcAft>
              <a:buClr>
                <a:schemeClr val="dk1"/>
              </a:buClr>
              <a:buSzPts val="3600"/>
              <a:buChar char="●"/>
            </a:pPr>
            <a:r>
              <a:rPr lang="en" sz="3600">
                <a:solidFill>
                  <a:schemeClr val="dk1"/>
                </a:solidFill>
              </a:rPr>
              <a:t>Geolocation and Classification of brick kilns.</a:t>
            </a:r>
            <a:endParaRPr sz="3600">
              <a:solidFill>
                <a:schemeClr val="dk1"/>
              </a:solidFill>
            </a:endParaRPr>
          </a:p>
          <a:p>
            <a:pPr marL="457200" lvl="0" indent="-457200" algn="l" rtl="0">
              <a:spcBef>
                <a:spcPts val="0"/>
              </a:spcBef>
              <a:spcAft>
                <a:spcPts val="0"/>
              </a:spcAft>
              <a:buClr>
                <a:schemeClr val="dk1"/>
              </a:buClr>
              <a:buSzPts val="3600"/>
              <a:buChar char="●"/>
            </a:pPr>
            <a:r>
              <a:rPr lang="en" sz="3600">
                <a:solidFill>
                  <a:schemeClr val="dk1"/>
                </a:solidFill>
              </a:rPr>
              <a:t>Automatic Compliance Monitoring</a:t>
            </a:r>
            <a:endParaRPr sz="2700">
              <a:solidFill>
                <a:schemeClr val="dk1"/>
              </a:solidFill>
            </a:endParaRPr>
          </a:p>
        </p:txBody>
      </p:sp>
      <p:sp>
        <p:nvSpPr>
          <p:cNvPr id="22" name="Google Shape;22;p3"/>
          <p:cNvSpPr txBox="1"/>
          <p:nvPr/>
        </p:nvSpPr>
        <p:spPr>
          <a:xfrm>
            <a:off x="616375" y="6638613"/>
            <a:ext cx="10084500" cy="5765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marR="0" lvl="0" indent="0" algn="l" rtl="0">
              <a:lnSpc>
                <a:spcPct val="100000"/>
              </a:lnSpc>
              <a:spcBef>
                <a:spcPts val="0"/>
              </a:spcBef>
              <a:spcAft>
                <a:spcPts val="0"/>
              </a:spcAft>
              <a:buClr>
                <a:srgbClr val="CC3300"/>
              </a:buClr>
              <a:buSzPts val="3900"/>
              <a:buFont typeface="Arial"/>
              <a:buNone/>
            </a:pPr>
            <a:r>
              <a:rPr lang="en" sz="5000" b="1" i="0" u="none" dirty="0">
                <a:solidFill>
                  <a:srgbClr val="000080"/>
                </a:solidFill>
                <a:latin typeface="Arial"/>
                <a:ea typeface="Arial"/>
                <a:cs typeface="Arial"/>
                <a:sym typeface="Arial"/>
              </a:rPr>
              <a:t>Introduction</a:t>
            </a:r>
            <a:endParaRPr sz="5000" dirty="0">
              <a:solidFill>
                <a:schemeClr val="dk1"/>
              </a:solidFill>
            </a:endParaRPr>
          </a:p>
          <a:p>
            <a:pPr marL="457200" lvl="0" indent="-457200" algn="l" rtl="0">
              <a:spcBef>
                <a:spcPts val="1400"/>
              </a:spcBef>
              <a:spcAft>
                <a:spcPts val="0"/>
              </a:spcAft>
              <a:buClr>
                <a:schemeClr val="dk1"/>
              </a:buClr>
              <a:buSzPts val="3600"/>
              <a:buChar char="●"/>
            </a:pPr>
            <a:r>
              <a:rPr lang="en" sz="3600" dirty="0">
                <a:solidFill>
                  <a:schemeClr val="dk1"/>
                </a:solidFill>
              </a:rPr>
              <a:t>Air pollution kills 7 million people annually.</a:t>
            </a:r>
            <a:endParaRPr sz="3600" dirty="0">
              <a:solidFill>
                <a:schemeClr val="dk1"/>
              </a:solidFill>
            </a:endParaRPr>
          </a:p>
          <a:p>
            <a:pPr marL="457200" lvl="0" indent="-457200" algn="l" rtl="0">
              <a:spcBef>
                <a:spcPts val="0"/>
              </a:spcBef>
              <a:spcAft>
                <a:spcPts val="0"/>
              </a:spcAft>
              <a:buClr>
                <a:schemeClr val="dk1"/>
              </a:buClr>
              <a:buSzPts val="3600"/>
              <a:buChar char="●"/>
            </a:pPr>
            <a:r>
              <a:rPr lang="en" sz="3600" dirty="0">
                <a:solidFill>
                  <a:schemeClr val="dk1"/>
                </a:solidFill>
              </a:rPr>
              <a:t>Brick kilns contribute to 8-14% of air pollution in the Indo-Gangetic plain.</a:t>
            </a:r>
            <a:endParaRPr sz="3600" dirty="0">
              <a:solidFill>
                <a:schemeClr val="dk1"/>
              </a:solidFill>
            </a:endParaRPr>
          </a:p>
          <a:p>
            <a:pPr marL="457200" lvl="0" indent="-457200" algn="l" rtl="0">
              <a:spcBef>
                <a:spcPts val="0"/>
              </a:spcBef>
              <a:spcAft>
                <a:spcPts val="0"/>
              </a:spcAft>
              <a:buClr>
                <a:schemeClr val="dk1"/>
              </a:buClr>
              <a:buSzPts val="3600"/>
              <a:buChar char="●"/>
            </a:pPr>
            <a:r>
              <a:rPr lang="en" sz="3600" dirty="0">
                <a:solidFill>
                  <a:schemeClr val="dk1"/>
                </a:solidFill>
              </a:rPr>
              <a:t>Brick kilns often violate government regulations leading to environmental degradation.</a:t>
            </a:r>
            <a:endParaRPr sz="3600" dirty="0">
              <a:solidFill>
                <a:schemeClr val="dk1"/>
              </a:solidFill>
            </a:endParaRPr>
          </a:p>
          <a:p>
            <a:pPr marL="457200" lvl="0" indent="-457200" algn="l" rtl="0">
              <a:spcBef>
                <a:spcPts val="0"/>
              </a:spcBef>
              <a:spcAft>
                <a:spcPts val="0"/>
              </a:spcAft>
              <a:buClr>
                <a:schemeClr val="dk1"/>
              </a:buClr>
              <a:buSzPts val="3600"/>
              <a:buChar char="●"/>
            </a:pPr>
            <a:r>
              <a:rPr lang="en" sz="3600" dirty="0">
                <a:solidFill>
                  <a:schemeClr val="dk1"/>
                </a:solidFill>
              </a:rPr>
              <a:t>The unorganized nature of brick kilns makes large-scale monitoring challenging.</a:t>
            </a:r>
            <a:endParaRPr sz="2700" dirty="0">
              <a:solidFill>
                <a:schemeClr val="dk1"/>
              </a:solidFill>
            </a:endParaRPr>
          </a:p>
        </p:txBody>
      </p:sp>
      <p:sp>
        <p:nvSpPr>
          <p:cNvPr id="23" name="Google Shape;23;p3"/>
          <p:cNvSpPr txBox="1"/>
          <p:nvPr/>
        </p:nvSpPr>
        <p:spPr>
          <a:xfrm>
            <a:off x="11294275" y="6638625"/>
            <a:ext cx="9885900" cy="22946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marR="0" lvl="0" indent="0" algn="l" rtl="0">
              <a:lnSpc>
                <a:spcPct val="100000"/>
              </a:lnSpc>
              <a:spcBef>
                <a:spcPts val="0"/>
              </a:spcBef>
              <a:spcAft>
                <a:spcPts val="0"/>
              </a:spcAft>
              <a:buClr>
                <a:srgbClr val="CC3300"/>
              </a:buClr>
              <a:buSzPts val="3900"/>
              <a:buFont typeface="Arial"/>
              <a:buNone/>
            </a:pPr>
            <a:r>
              <a:rPr lang="en" sz="5000" b="1" i="0" u="none">
                <a:solidFill>
                  <a:srgbClr val="000080"/>
                </a:solidFill>
                <a:latin typeface="Arial"/>
                <a:ea typeface="Arial"/>
                <a:cs typeface="Arial"/>
                <a:sym typeface="Arial"/>
              </a:rPr>
              <a:t>Method</a:t>
            </a:r>
            <a:endParaRPr sz="2500">
              <a:solidFill>
                <a:srgbClr val="000080"/>
              </a:solidFill>
            </a:endParaRPr>
          </a:p>
          <a:p>
            <a:pPr marL="0" lvl="0" indent="0" algn="l" rtl="0">
              <a:spcBef>
                <a:spcPts val="1400"/>
              </a:spcBef>
              <a:spcAft>
                <a:spcPts val="1000"/>
              </a:spcAft>
              <a:buNone/>
            </a:pPr>
            <a:endParaRPr sz="3600">
              <a:solidFill>
                <a:schemeClr val="dk1"/>
              </a:solidFill>
            </a:endParaRPr>
          </a:p>
        </p:txBody>
      </p:sp>
      <p:sp>
        <p:nvSpPr>
          <p:cNvPr id="24" name="Google Shape;24;p3"/>
          <p:cNvSpPr txBox="1"/>
          <p:nvPr/>
        </p:nvSpPr>
        <p:spPr>
          <a:xfrm>
            <a:off x="21773575" y="6638500"/>
            <a:ext cx="9586200" cy="22946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lvl="0" indent="0" algn="l" rtl="0">
              <a:spcBef>
                <a:spcPts val="0"/>
              </a:spcBef>
              <a:spcAft>
                <a:spcPts val="0"/>
              </a:spcAft>
              <a:buClr>
                <a:schemeClr val="dk1"/>
              </a:buClr>
              <a:buSzPts val="1100"/>
              <a:buFont typeface="Arial"/>
              <a:buNone/>
            </a:pPr>
            <a:r>
              <a:rPr lang="en" sz="5000" b="1">
                <a:solidFill>
                  <a:srgbClr val="000080"/>
                </a:solidFill>
              </a:rPr>
              <a:t>Results</a:t>
            </a:r>
            <a:endParaRPr sz="5000" b="1">
              <a:solidFill>
                <a:srgbClr val="000080"/>
              </a:solidFill>
            </a:endParaRPr>
          </a:p>
          <a:p>
            <a:pPr marL="457200" lvl="0" indent="-457200" algn="l" rtl="0">
              <a:spcBef>
                <a:spcPts val="1400"/>
              </a:spcBef>
              <a:spcAft>
                <a:spcPts val="0"/>
              </a:spcAft>
              <a:buClr>
                <a:schemeClr val="dk1"/>
              </a:buClr>
              <a:buSzPts val="3600"/>
              <a:buChar char="●"/>
            </a:pPr>
            <a:r>
              <a:rPr lang="en" sz="3600" b="1">
                <a:solidFill>
                  <a:schemeClr val="dk1"/>
                </a:solidFill>
              </a:rPr>
              <a:t>23023</a:t>
            </a:r>
            <a:r>
              <a:rPr lang="en" sz="3600">
                <a:solidFill>
                  <a:schemeClr val="dk1"/>
                </a:solidFill>
              </a:rPr>
              <a:t> brick kilns detected &amp; hand-validated from 5 states in the Indo-Gangetic Plain.</a:t>
            </a:r>
            <a:endParaRPr sz="3600">
              <a:solidFill>
                <a:schemeClr val="dk1"/>
              </a:solidFill>
            </a:endParaRPr>
          </a:p>
          <a:p>
            <a:pPr marL="457200" lvl="0" indent="0" algn="l" rtl="0">
              <a:spcBef>
                <a:spcPts val="1400"/>
              </a:spcBef>
              <a:spcAft>
                <a:spcPts val="0"/>
              </a:spcAft>
              <a:buNone/>
            </a:pPr>
            <a:endParaRPr sz="3600">
              <a:solidFill>
                <a:schemeClr val="dk1"/>
              </a:solidFill>
            </a:endParaRPr>
          </a:p>
          <a:p>
            <a:pPr marL="45720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None/>
            </a:pPr>
            <a:endParaRPr sz="3600">
              <a:solidFill>
                <a:schemeClr val="dk1"/>
              </a:solidFill>
            </a:endParaRPr>
          </a:p>
          <a:p>
            <a:pPr marL="457200" lvl="0" indent="-457200" algn="l" rtl="0">
              <a:spcBef>
                <a:spcPts val="1400"/>
              </a:spcBef>
              <a:spcAft>
                <a:spcPts val="0"/>
              </a:spcAft>
              <a:buClr>
                <a:schemeClr val="dk1"/>
              </a:buClr>
              <a:buSzPts val="3600"/>
              <a:buChar char="●"/>
            </a:pPr>
            <a:r>
              <a:rPr lang="en" sz="3600">
                <a:solidFill>
                  <a:schemeClr val="dk1"/>
                </a:solidFill>
              </a:rPr>
              <a:t>We estimate PM</a:t>
            </a:r>
            <a:r>
              <a:rPr lang="en" sz="3600" baseline="-25000">
                <a:solidFill>
                  <a:schemeClr val="dk1"/>
                </a:solidFill>
              </a:rPr>
              <a:t>2.5</a:t>
            </a:r>
            <a:r>
              <a:rPr lang="en" sz="3600">
                <a:solidFill>
                  <a:schemeClr val="dk1"/>
                </a:solidFill>
              </a:rPr>
              <a:t> emissions from brick kilns to be </a:t>
            </a:r>
            <a:r>
              <a:rPr lang="en" sz="3600" b="1">
                <a:solidFill>
                  <a:schemeClr val="dk1"/>
                </a:solidFill>
              </a:rPr>
              <a:t>1428 to 2856</a:t>
            </a:r>
            <a:r>
              <a:rPr lang="en" sz="3600">
                <a:solidFill>
                  <a:schemeClr val="dk1"/>
                </a:solidFill>
              </a:rPr>
              <a:t> tons per day. </a:t>
            </a:r>
            <a:endParaRPr sz="3600">
              <a:solidFill>
                <a:schemeClr val="dk1"/>
              </a:solidFill>
            </a:endParaRPr>
          </a:p>
          <a:p>
            <a:pPr marL="457200" lvl="0" indent="-457200" algn="l" rtl="0">
              <a:spcBef>
                <a:spcPts val="1400"/>
              </a:spcBef>
              <a:spcAft>
                <a:spcPts val="0"/>
              </a:spcAft>
              <a:buClr>
                <a:schemeClr val="dk1"/>
              </a:buClr>
              <a:buSzPts val="3600"/>
              <a:buChar char="●"/>
            </a:pPr>
            <a:r>
              <a:rPr lang="en" sz="3600">
                <a:solidFill>
                  <a:schemeClr val="dk1"/>
                </a:solidFill>
              </a:rPr>
              <a:t>The range will reduce by </a:t>
            </a:r>
            <a:r>
              <a:rPr lang="en" sz="3600" b="1">
                <a:solidFill>
                  <a:schemeClr val="dk1"/>
                </a:solidFill>
              </a:rPr>
              <a:t>16%</a:t>
            </a:r>
            <a:r>
              <a:rPr lang="en" sz="3600">
                <a:solidFill>
                  <a:schemeClr val="dk1"/>
                </a:solidFill>
              </a:rPr>
              <a:t> and </a:t>
            </a:r>
            <a:r>
              <a:rPr lang="en" sz="3600" b="1">
                <a:solidFill>
                  <a:schemeClr val="dk1"/>
                </a:solidFill>
              </a:rPr>
              <a:t>86%</a:t>
            </a:r>
            <a:r>
              <a:rPr lang="en" sz="3600">
                <a:solidFill>
                  <a:schemeClr val="dk1"/>
                </a:solidFill>
              </a:rPr>
              <a:t> if all FCBK Kilns are converted to Zigzag and Hoffmann Kilns respectively.</a:t>
            </a: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457200" lvl="0" indent="-457200" algn="l" rtl="0">
              <a:spcBef>
                <a:spcPts val="1400"/>
              </a:spcBef>
              <a:spcAft>
                <a:spcPts val="0"/>
              </a:spcAft>
              <a:buClr>
                <a:schemeClr val="dk1"/>
              </a:buClr>
              <a:buSzPts val="3600"/>
              <a:buChar char="●"/>
            </a:pPr>
            <a:r>
              <a:rPr lang="en" sz="3600">
                <a:solidFill>
                  <a:schemeClr val="dk1"/>
                </a:solidFill>
              </a:rPr>
              <a:t>The correlation of our results with the UPPCB 2019 survey data is 0.87.</a:t>
            </a:r>
            <a:endParaRPr sz="3600">
              <a:solidFill>
                <a:schemeClr val="dk1"/>
              </a:solidFill>
            </a:endParaRPr>
          </a:p>
          <a:p>
            <a:pPr marL="457200" lvl="0" indent="0" algn="l" rtl="0">
              <a:spcBef>
                <a:spcPts val="1400"/>
              </a:spcBef>
              <a:spcAft>
                <a:spcPts val="1000"/>
              </a:spcAft>
              <a:buNone/>
            </a:pPr>
            <a:endParaRPr sz="2700">
              <a:solidFill>
                <a:schemeClr val="dk1"/>
              </a:solidFill>
            </a:endParaRPr>
          </a:p>
        </p:txBody>
      </p:sp>
      <p:sp>
        <p:nvSpPr>
          <p:cNvPr id="25" name="Google Shape;25;p3"/>
          <p:cNvSpPr txBox="1"/>
          <p:nvPr/>
        </p:nvSpPr>
        <p:spPr>
          <a:xfrm>
            <a:off x="32007325" y="6638625"/>
            <a:ext cx="10084500" cy="17727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lvl="0" indent="0" algn="l" rtl="0">
              <a:spcBef>
                <a:spcPts val="0"/>
              </a:spcBef>
              <a:spcAft>
                <a:spcPts val="0"/>
              </a:spcAft>
              <a:buNone/>
            </a:pPr>
            <a:r>
              <a:rPr lang="en" sz="5000" b="1">
                <a:solidFill>
                  <a:srgbClr val="000080"/>
                </a:solidFill>
              </a:rPr>
              <a:t>Compliance Studies</a:t>
            </a:r>
            <a:endParaRPr sz="5000" b="1">
              <a:solidFill>
                <a:srgbClr val="000080"/>
              </a:solidFill>
            </a:endParaRPr>
          </a:p>
          <a:p>
            <a:pPr marL="457200" lvl="0" indent="-457200" algn="just" rtl="0">
              <a:spcBef>
                <a:spcPts val="1000"/>
              </a:spcBef>
              <a:spcAft>
                <a:spcPts val="0"/>
              </a:spcAft>
              <a:buClr>
                <a:schemeClr val="dk1"/>
              </a:buClr>
              <a:buSzPts val="3600"/>
              <a:buChar char="●"/>
            </a:pPr>
            <a:r>
              <a:rPr lang="en" sz="3600" b="1">
                <a:solidFill>
                  <a:schemeClr val="dk1"/>
                </a:solidFill>
              </a:rPr>
              <a:t>Proximity to other brick-kilns</a:t>
            </a:r>
            <a:r>
              <a:rPr lang="en" sz="3600">
                <a:solidFill>
                  <a:schemeClr val="dk1"/>
                </a:solidFill>
              </a:rPr>
              <a:t>: </a:t>
            </a:r>
            <a:r>
              <a:rPr lang="en" sz="3600" b="1">
                <a:solidFill>
                  <a:schemeClr val="dk1"/>
                </a:solidFill>
              </a:rPr>
              <a:t>9777</a:t>
            </a:r>
            <a:r>
              <a:rPr lang="en" sz="3600">
                <a:solidFill>
                  <a:schemeClr val="dk1"/>
                </a:solidFill>
              </a:rPr>
              <a:t> (about </a:t>
            </a:r>
            <a:r>
              <a:rPr lang="en" sz="3600" b="1">
                <a:solidFill>
                  <a:schemeClr val="dk1"/>
                </a:solidFill>
              </a:rPr>
              <a:t>50%</a:t>
            </a:r>
            <a:r>
              <a:rPr lang="en" sz="3600">
                <a:solidFill>
                  <a:schemeClr val="dk1"/>
                </a:solidFill>
              </a:rPr>
              <a:t>) kilns within a km of each other.</a:t>
            </a:r>
            <a:endParaRPr sz="3600" b="1">
              <a:solidFill>
                <a:schemeClr val="dk1"/>
              </a:solidFill>
            </a:endParaRPr>
          </a:p>
          <a:p>
            <a:pPr marL="457200" lvl="0" indent="-457200" algn="just" rtl="0">
              <a:lnSpc>
                <a:spcPct val="100000"/>
              </a:lnSpc>
              <a:spcBef>
                <a:spcPts val="1000"/>
              </a:spcBef>
              <a:spcAft>
                <a:spcPts val="0"/>
              </a:spcAft>
              <a:buClr>
                <a:schemeClr val="dk1"/>
              </a:buClr>
              <a:buSzPts val="3600"/>
              <a:buChar char="●"/>
            </a:pPr>
            <a:r>
              <a:rPr lang="en" sz="3600" b="1">
                <a:solidFill>
                  <a:schemeClr val="dk1"/>
                </a:solidFill>
              </a:rPr>
              <a:t>Distance from Human Habitats</a:t>
            </a:r>
            <a:r>
              <a:rPr lang="en" sz="3600">
                <a:solidFill>
                  <a:schemeClr val="dk1"/>
                </a:solidFill>
              </a:rPr>
              <a:t>: </a:t>
            </a:r>
            <a:r>
              <a:rPr lang="en" sz="3600" b="1">
                <a:solidFill>
                  <a:schemeClr val="dk1"/>
                </a:solidFill>
              </a:rPr>
              <a:t>31.82</a:t>
            </a:r>
            <a:r>
              <a:rPr lang="en" sz="3600">
                <a:solidFill>
                  <a:schemeClr val="dk1"/>
                </a:solidFill>
              </a:rPr>
              <a:t> million people in Indo-Gangetic Plain live within 800m of brick kilns.</a:t>
            </a:r>
            <a:endParaRPr sz="3600">
              <a:solidFill>
                <a:schemeClr val="dk1"/>
              </a:solidFill>
            </a:endParaRPr>
          </a:p>
          <a:p>
            <a:pPr marL="457200" lvl="0" indent="-457200" algn="just" rtl="0">
              <a:lnSpc>
                <a:spcPct val="100000"/>
              </a:lnSpc>
              <a:spcBef>
                <a:spcPts val="0"/>
              </a:spcBef>
              <a:spcAft>
                <a:spcPts val="0"/>
              </a:spcAft>
              <a:buClr>
                <a:schemeClr val="dk1"/>
              </a:buClr>
              <a:buSzPts val="3600"/>
              <a:buChar char="●"/>
            </a:pPr>
            <a:r>
              <a:rPr lang="en" sz="3600" b="1">
                <a:solidFill>
                  <a:schemeClr val="dk1"/>
                </a:solidFill>
              </a:rPr>
              <a:t>Vicinity to Rivers</a:t>
            </a:r>
            <a:r>
              <a:rPr lang="en" sz="3600">
                <a:solidFill>
                  <a:schemeClr val="dk1"/>
                </a:solidFill>
              </a:rPr>
              <a:t>: </a:t>
            </a:r>
            <a:r>
              <a:rPr lang="en" sz="3600" b="1">
                <a:solidFill>
                  <a:schemeClr val="dk1"/>
                </a:solidFill>
              </a:rPr>
              <a:t>1,765</a:t>
            </a:r>
            <a:r>
              <a:rPr lang="en" sz="3600">
                <a:solidFill>
                  <a:schemeClr val="dk1"/>
                </a:solidFill>
              </a:rPr>
              <a:t> (</a:t>
            </a:r>
            <a:r>
              <a:rPr lang="en" sz="3600" b="1">
                <a:solidFill>
                  <a:schemeClr val="dk1"/>
                </a:solidFill>
              </a:rPr>
              <a:t>9%</a:t>
            </a:r>
            <a:r>
              <a:rPr lang="en" sz="3600">
                <a:solidFill>
                  <a:schemeClr val="dk1"/>
                </a:solidFill>
              </a:rPr>
              <a:t>) brick kilns are located within 500 meters of rivers.</a:t>
            </a:r>
            <a:endParaRPr sz="3600">
              <a:solidFill>
                <a:schemeClr val="dk1"/>
              </a:solidFill>
            </a:endParaRPr>
          </a:p>
          <a:p>
            <a:pPr marL="457200" lvl="0" indent="-457200" algn="just" rtl="0">
              <a:lnSpc>
                <a:spcPct val="100000"/>
              </a:lnSpc>
              <a:spcBef>
                <a:spcPts val="1000"/>
              </a:spcBef>
              <a:spcAft>
                <a:spcPts val="0"/>
              </a:spcAft>
              <a:buClr>
                <a:schemeClr val="dk1"/>
              </a:buClr>
              <a:buSzPts val="3600"/>
              <a:buChar char="●"/>
            </a:pPr>
            <a:r>
              <a:rPr lang="en" sz="3600" b="1">
                <a:solidFill>
                  <a:schemeClr val="dk1"/>
                </a:solidFill>
              </a:rPr>
              <a:t>Proximity to Hospitals</a:t>
            </a:r>
            <a:r>
              <a:rPr lang="en" sz="3600">
                <a:solidFill>
                  <a:schemeClr val="dk1"/>
                </a:solidFill>
              </a:rPr>
              <a:t>: </a:t>
            </a:r>
            <a:r>
              <a:rPr lang="en" sz="3600" b="1">
                <a:solidFill>
                  <a:schemeClr val="dk1"/>
                </a:solidFill>
              </a:rPr>
              <a:t>3,057</a:t>
            </a:r>
            <a:r>
              <a:rPr lang="en" sz="3600">
                <a:solidFill>
                  <a:schemeClr val="dk1"/>
                </a:solidFill>
              </a:rPr>
              <a:t> (</a:t>
            </a:r>
            <a:r>
              <a:rPr lang="en" sz="3600" b="1">
                <a:solidFill>
                  <a:schemeClr val="dk1"/>
                </a:solidFill>
              </a:rPr>
              <a:t>16%</a:t>
            </a:r>
            <a:r>
              <a:rPr lang="en" sz="3600">
                <a:solidFill>
                  <a:schemeClr val="dk1"/>
                </a:solidFill>
              </a:rPr>
              <a:t>)  brick kilns are within 800m of hospitals.</a:t>
            </a:r>
            <a:endParaRPr sz="3600">
              <a:solidFill>
                <a:schemeClr val="dk1"/>
              </a:solidFill>
            </a:endParaRPr>
          </a:p>
          <a:p>
            <a:pPr marL="457200" lvl="0" indent="-457200" algn="l" rtl="0">
              <a:lnSpc>
                <a:spcPct val="100000"/>
              </a:lnSpc>
              <a:spcBef>
                <a:spcPts val="1000"/>
              </a:spcBef>
              <a:spcAft>
                <a:spcPts val="0"/>
              </a:spcAft>
              <a:buClr>
                <a:schemeClr val="dk1"/>
              </a:buClr>
              <a:buSzPts val="3600"/>
              <a:buChar char="●"/>
            </a:pPr>
            <a:r>
              <a:rPr lang="en" sz="3600" b="1">
                <a:solidFill>
                  <a:schemeClr val="dk1"/>
                </a:solidFill>
              </a:rPr>
              <a:t>270 (1.4%)</a:t>
            </a:r>
            <a:r>
              <a:rPr lang="en" sz="3600">
                <a:solidFill>
                  <a:schemeClr val="dk1"/>
                </a:solidFill>
              </a:rPr>
              <a:t> of brick kilns violate hospital and river norms.</a:t>
            </a: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r>
              <a:rPr lang="en" sz="2700">
                <a:solidFill>
                  <a:schemeClr val="dk1"/>
                </a:solidFill>
              </a:rPr>
              <a:t>														</a:t>
            </a:r>
            <a:endParaRPr sz="2700">
              <a:solidFill>
                <a:schemeClr val="dk1"/>
              </a:solidFill>
            </a:endParaRPr>
          </a:p>
          <a:p>
            <a:pPr marL="5943600" lvl="0" indent="457200" algn="l" rtl="0">
              <a:spcBef>
                <a:spcPts val="1400"/>
              </a:spcBef>
              <a:spcAft>
                <a:spcPts val="0"/>
              </a:spcAft>
              <a:buClr>
                <a:schemeClr val="dk1"/>
              </a:buClr>
              <a:buSzPts val="1100"/>
              <a:buFont typeface="Arial"/>
              <a:buNone/>
            </a:pPr>
            <a:r>
              <a:rPr lang="en" sz="2700">
                <a:solidFill>
                  <a:schemeClr val="dk1"/>
                </a:solidFill>
              </a:rPr>
              <a:t>			</a:t>
            </a:r>
            <a:endParaRPr sz="2700">
              <a:solidFill>
                <a:schemeClr val="dk1"/>
              </a:solidFill>
            </a:endParaRPr>
          </a:p>
        </p:txBody>
      </p:sp>
      <p:sp>
        <p:nvSpPr>
          <p:cNvPr id="26" name="Google Shape;26;p3"/>
          <p:cNvSpPr txBox="1"/>
          <p:nvPr/>
        </p:nvSpPr>
        <p:spPr>
          <a:xfrm>
            <a:off x="664200" y="549100"/>
            <a:ext cx="41475600" cy="3682500"/>
          </a:xfrm>
          <a:prstGeom prst="rect">
            <a:avLst/>
          </a:prstGeom>
          <a:solidFill>
            <a:srgbClr val="F3F3F3"/>
          </a:solidFill>
          <a:ln>
            <a:noFill/>
          </a:ln>
        </p:spPr>
        <p:txBody>
          <a:bodyPr spcFirstLastPara="1" wrap="square" lIns="527675" tIns="527675" rIns="527675" bIns="527675" anchor="ctr" anchorCtr="0">
            <a:noAutofit/>
          </a:bodyPr>
          <a:lstStyle/>
          <a:p>
            <a:pPr marL="0" marR="0" lvl="0" indent="0" algn="l" rtl="0">
              <a:lnSpc>
                <a:spcPct val="100000"/>
              </a:lnSpc>
              <a:spcBef>
                <a:spcPts val="0"/>
              </a:spcBef>
              <a:spcAft>
                <a:spcPts val="0"/>
              </a:spcAft>
              <a:buClr>
                <a:srgbClr val="CC3300"/>
              </a:buClr>
              <a:buSzPts val="9800"/>
              <a:buFont typeface="Arial"/>
              <a:buNone/>
            </a:pPr>
            <a:r>
              <a:rPr lang="en" sz="8500" b="1">
                <a:solidFill>
                  <a:srgbClr val="000080"/>
                </a:solidFill>
              </a:rPr>
              <a:t>                Eye in the Sky: Detection and Compliance Monitoring of </a:t>
            </a:r>
            <a:endParaRPr sz="8500" b="1">
              <a:solidFill>
                <a:srgbClr val="000080"/>
              </a:solidFill>
            </a:endParaRPr>
          </a:p>
          <a:p>
            <a:pPr marL="0" marR="0" lvl="0" indent="0" algn="l" rtl="0">
              <a:lnSpc>
                <a:spcPct val="100000"/>
              </a:lnSpc>
              <a:spcBef>
                <a:spcPts val="0"/>
              </a:spcBef>
              <a:spcAft>
                <a:spcPts val="0"/>
              </a:spcAft>
              <a:buClr>
                <a:srgbClr val="CC3300"/>
              </a:buClr>
              <a:buSzPts val="9800"/>
              <a:buFont typeface="Arial"/>
              <a:buNone/>
            </a:pPr>
            <a:r>
              <a:rPr lang="en" sz="8500" b="1">
                <a:solidFill>
                  <a:srgbClr val="000080"/>
                </a:solidFill>
              </a:rPr>
              <a:t>                                 Brick Kilns using Satellite Imagery</a:t>
            </a:r>
            <a:endParaRPr sz="8500">
              <a:solidFill>
                <a:srgbClr val="000080"/>
              </a:solidFill>
            </a:endParaRPr>
          </a:p>
        </p:txBody>
      </p:sp>
      <p:sp>
        <p:nvSpPr>
          <p:cNvPr id="27" name="Google Shape;27;p3"/>
          <p:cNvSpPr txBox="1"/>
          <p:nvPr/>
        </p:nvSpPr>
        <p:spPr>
          <a:xfrm>
            <a:off x="664200" y="4231600"/>
            <a:ext cx="41374200" cy="2442000"/>
          </a:xfrm>
          <a:prstGeom prst="rect">
            <a:avLst/>
          </a:prstGeom>
          <a:noFill/>
          <a:ln>
            <a:noFill/>
          </a:ln>
        </p:spPr>
        <p:txBody>
          <a:bodyPr spcFirstLastPara="1" wrap="square" lIns="351775" tIns="351775" rIns="351775" bIns="351775" anchor="t" anchorCtr="0">
            <a:noAutofit/>
          </a:bodyPr>
          <a:lstStyle/>
          <a:p>
            <a:pPr marL="0" lvl="0" indent="0" algn="ctr" rtl="0">
              <a:lnSpc>
                <a:spcPct val="120000"/>
              </a:lnSpc>
              <a:spcBef>
                <a:spcPts val="0"/>
              </a:spcBef>
              <a:spcAft>
                <a:spcPts val="0"/>
              </a:spcAft>
              <a:buClr>
                <a:schemeClr val="dk1"/>
              </a:buClr>
              <a:buSzPts val="2800"/>
              <a:buFont typeface="Arial"/>
              <a:buNone/>
            </a:pPr>
            <a:r>
              <a:rPr lang="en" sz="5300" dirty="0">
                <a:solidFill>
                  <a:schemeClr val="dk1"/>
                </a:solidFill>
              </a:rPr>
              <a:t>Rishabh Mondal, Shataxi Dubey, Vannsh Jani, Shrimay Shah, Suraj Jaiswal, Zeel B Patel, Nipun Batra</a:t>
            </a:r>
            <a:endParaRPr sz="5300" dirty="0">
              <a:solidFill>
                <a:schemeClr val="dk1"/>
              </a:solidFill>
            </a:endParaRPr>
          </a:p>
          <a:p>
            <a:pPr marL="0" lvl="0" indent="0" algn="ctr" rtl="0">
              <a:lnSpc>
                <a:spcPct val="120000"/>
              </a:lnSpc>
              <a:spcBef>
                <a:spcPts val="0"/>
              </a:spcBef>
              <a:spcAft>
                <a:spcPts val="0"/>
              </a:spcAft>
              <a:buClr>
                <a:schemeClr val="dk1"/>
              </a:buClr>
              <a:buSzPts val="2800"/>
              <a:buFont typeface="Arial"/>
              <a:buNone/>
            </a:pPr>
            <a:r>
              <a:rPr lang="en" sz="5300" dirty="0">
                <a:solidFill>
                  <a:schemeClr val="dk1"/>
                </a:solidFill>
              </a:rPr>
              <a:t>IIT Gandhinagar</a:t>
            </a:r>
            <a:endParaRPr sz="5500" dirty="0">
              <a:solidFill>
                <a:schemeClr val="dk1"/>
              </a:solidFill>
            </a:endParaRPr>
          </a:p>
        </p:txBody>
      </p:sp>
      <p:sp>
        <p:nvSpPr>
          <p:cNvPr id="28" name="Google Shape;28;p3"/>
          <p:cNvSpPr txBox="1"/>
          <p:nvPr/>
        </p:nvSpPr>
        <p:spPr>
          <a:xfrm>
            <a:off x="616375" y="16390925"/>
            <a:ext cx="10084500" cy="131943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lvl="0" indent="0" algn="l" rtl="0">
              <a:spcBef>
                <a:spcPts val="0"/>
              </a:spcBef>
              <a:spcAft>
                <a:spcPts val="0"/>
              </a:spcAft>
              <a:buClr>
                <a:srgbClr val="CC3300"/>
              </a:buClr>
              <a:buSzPts val="3900"/>
              <a:buFont typeface="Arial"/>
              <a:buNone/>
            </a:pPr>
            <a:r>
              <a:rPr lang="en" sz="5000" b="1">
                <a:solidFill>
                  <a:srgbClr val="000080"/>
                </a:solidFill>
              </a:rPr>
              <a:t>Dataset</a:t>
            </a:r>
            <a:endParaRPr sz="3600">
              <a:solidFill>
                <a:srgbClr val="000080"/>
              </a:solidFill>
            </a:endParaRPr>
          </a:p>
          <a:p>
            <a:pPr marL="457200" lvl="0" indent="-457200" algn="l" rtl="0">
              <a:spcBef>
                <a:spcPts val="0"/>
              </a:spcBef>
              <a:spcAft>
                <a:spcPts val="0"/>
              </a:spcAft>
              <a:buClr>
                <a:schemeClr val="dk1"/>
              </a:buClr>
              <a:buSzPts val="3600"/>
              <a:buChar char="●"/>
            </a:pPr>
            <a:r>
              <a:rPr lang="en" sz="3600">
                <a:solidFill>
                  <a:schemeClr val="dk1"/>
                </a:solidFill>
              </a:rPr>
              <a:t>Major types of brick kilns: Zigzag and Fixed Chimney Bull’s Trench Kiln (FCBK)</a:t>
            </a:r>
            <a:endParaRPr sz="3600">
              <a:solidFill>
                <a:schemeClr val="dk1"/>
              </a:solidFill>
            </a:endParaRPr>
          </a:p>
          <a:p>
            <a:pPr marL="0" lvl="0" indent="0" algn="l" rtl="0">
              <a:spcBef>
                <a:spcPts val="1000"/>
              </a:spcBef>
              <a:spcAft>
                <a:spcPts val="0"/>
              </a:spcAft>
              <a:buNone/>
            </a:pPr>
            <a:endParaRPr sz="3600">
              <a:solidFill>
                <a:schemeClr val="dk1"/>
              </a:solidFill>
            </a:endParaRPr>
          </a:p>
          <a:p>
            <a:pPr marL="457200" lvl="0" indent="0" algn="l" rtl="0">
              <a:spcBef>
                <a:spcPts val="1400"/>
              </a:spcBef>
              <a:spcAft>
                <a:spcPts val="0"/>
              </a:spcAft>
              <a:buNone/>
            </a:pPr>
            <a:endParaRPr sz="36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r>
              <a:rPr lang="en" sz="2700">
                <a:solidFill>
                  <a:schemeClr val="dk1"/>
                </a:solidFill>
              </a:rPr>
              <a:t>                     </a:t>
            </a:r>
            <a:r>
              <a:rPr lang="en" sz="3300">
                <a:solidFill>
                  <a:schemeClr val="dk1"/>
                </a:solidFill>
              </a:rPr>
              <a:t>FCBK                             Zigzag</a:t>
            </a:r>
            <a:endParaRPr sz="3300">
              <a:solidFill>
                <a:schemeClr val="dk1"/>
              </a:solidFill>
            </a:endParaRPr>
          </a:p>
        </p:txBody>
      </p:sp>
      <p:pic>
        <p:nvPicPr>
          <p:cNvPr id="29" name="Google Shape;29;p3"/>
          <p:cNvPicPr preferRelativeResize="0"/>
          <p:nvPr/>
        </p:nvPicPr>
        <p:blipFill>
          <a:blip r:embed="rId3">
            <a:alphaModFix/>
          </a:blip>
          <a:stretch>
            <a:fillRect/>
          </a:stretch>
        </p:blipFill>
        <p:spPr>
          <a:xfrm>
            <a:off x="33277400" y="18881700"/>
            <a:ext cx="7562850" cy="3829050"/>
          </a:xfrm>
          <a:prstGeom prst="rect">
            <a:avLst/>
          </a:prstGeom>
          <a:noFill/>
          <a:ln>
            <a:noFill/>
          </a:ln>
        </p:spPr>
      </p:pic>
      <p:pic>
        <p:nvPicPr>
          <p:cNvPr id="30" name="Google Shape;30;p3"/>
          <p:cNvPicPr preferRelativeResize="0"/>
          <p:nvPr/>
        </p:nvPicPr>
        <p:blipFill>
          <a:blip r:embed="rId4">
            <a:alphaModFix/>
          </a:blip>
          <a:stretch>
            <a:fillRect/>
          </a:stretch>
        </p:blipFill>
        <p:spPr>
          <a:xfrm>
            <a:off x="33277400" y="14612575"/>
            <a:ext cx="7562850" cy="3829050"/>
          </a:xfrm>
          <a:prstGeom prst="rect">
            <a:avLst/>
          </a:prstGeom>
          <a:noFill/>
          <a:ln>
            <a:noFill/>
          </a:ln>
        </p:spPr>
      </p:pic>
      <p:graphicFrame>
        <p:nvGraphicFramePr>
          <p:cNvPr id="31" name="Google Shape;31;p3"/>
          <p:cNvGraphicFramePr/>
          <p:nvPr/>
        </p:nvGraphicFramePr>
        <p:xfrm>
          <a:off x="819025" y="18819713"/>
          <a:ext cx="9679175" cy="4206090"/>
        </p:xfrm>
        <a:graphic>
          <a:graphicData uri="http://schemas.openxmlformats.org/drawingml/2006/table">
            <a:tbl>
              <a:tblPr>
                <a:noFill/>
                <a:tableStyleId>{9C99FC3B-BBCF-4D49-BBCC-4715B96201E2}</a:tableStyleId>
              </a:tblPr>
              <a:tblGrid>
                <a:gridCol w="2854525">
                  <a:extLst>
                    <a:ext uri="{9D8B030D-6E8A-4147-A177-3AD203B41FA5}">
                      <a16:colId xmlns:a16="http://schemas.microsoft.com/office/drawing/2014/main" val="20000"/>
                    </a:ext>
                  </a:extLst>
                </a:gridCol>
                <a:gridCol w="1736250">
                  <a:extLst>
                    <a:ext uri="{9D8B030D-6E8A-4147-A177-3AD203B41FA5}">
                      <a16:colId xmlns:a16="http://schemas.microsoft.com/office/drawing/2014/main" val="20001"/>
                    </a:ext>
                  </a:extLst>
                </a:gridCol>
                <a:gridCol w="1873800">
                  <a:extLst>
                    <a:ext uri="{9D8B030D-6E8A-4147-A177-3AD203B41FA5}">
                      <a16:colId xmlns:a16="http://schemas.microsoft.com/office/drawing/2014/main" val="20002"/>
                    </a:ext>
                  </a:extLst>
                </a:gridCol>
                <a:gridCol w="1681150">
                  <a:extLst>
                    <a:ext uri="{9D8B030D-6E8A-4147-A177-3AD203B41FA5}">
                      <a16:colId xmlns:a16="http://schemas.microsoft.com/office/drawing/2014/main" val="20003"/>
                    </a:ext>
                  </a:extLst>
                </a:gridCol>
                <a:gridCol w="1533450">
                  <a:extLst>
                    <a:ext uri="{9D8B030D-6E8A-4147-A177-3AD203B41FA5}">
                      <a16:colId xmlns:a16="http://schemas.microsoft.com/office/drawing/2014/main" val="20004"/>
                    </a:ext>
                  </a:extLst>
                </a:gridCol>
              </a:tblGrid>
              <a:tr h="705875">
                <a:tc>
                  <a:txBody>
                    <a:bodyPr/>
                    <a:lstStyle/>
                    <a:p>
                      <a:pPr marL="0" lvl="0" indent="0" algn="ctr" rtl="0">
                        <a:spcBef>
                          <a:spcPts val="0"/>
                        </a:spcBef>
                        <a:spcAft>
                          <a:spcPts val="0"/>
                        </a:spcAft>
                        <a:buNone/>
                      </a:pPr>
                      <a:r>
                        <a:rPr lang="en" sz="3600"/>
                        <a:t>Region</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Area (km</a:t>
                      </a:r>
                      <a:r>
                        <a:rPr lang="en" sz="3600" baseline="30000"/>
                        <a:t>2</a:t>
                      </a:r>
                      <a:r>
                        <a:rPr lang="en" sz="3600"/>
                        <a:t>)</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Zigzag</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FCBK</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Total</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extLst>
                  <a:ext uri="{0D108BD9-81ED-4DB2-BD59-A6C34878D82A}">
                    <a16:rowId xmlns:a16="http://schemas.microsoft.com/office/drawing/2014/main" val="10000"/>
                  </a:ext>
                </a:extLst>
              </a:tr>
              <a:tr h="570675">
                <a:tc>
                  <a:txBody>
                    <a:bodyPr/>
                    <a:lstStyle/>
                    <a:p>
                      <a:pPr marL="0" lvl="0" indent="0" algn="ctr" rtl="0">
                        <a:spcBef>
                          <a:spcPts val="0"/>
                        </a:spcBef>
                        <a:spcAft>
                          <a:spcPts val="0"/>
                        </a:spcAft>
                        <a:buNone/>
                      </a:pPr>
                      <a:r>
                        <a:rPr lang="en" sz="3600"/>
                        <a:t>Lucknow</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6400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250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228</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478</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70675">
                <a:tc>
                  <a:txBody>
                    <a:bodyPr/>
                    <a:lstStyle/>
                    <a:p>
                      <a:pPr marL="0" lvl="0" indent="0" algn="ctr" rtl="0">
                        <a:spcBef>
                          <a:spcPts val="0"/>
                        </a:spcBef>
                        <a:spcAft>
                          <a:spcPts val="0"/>
                        </a:spcAft>
                        <a:buNone/>
                      </a:pPr>
                      <a:r>
                        <a:rPr lang="en" sz="3600"/>
                        <a:t>Delhi-NCR</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6400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763</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33</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796</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543950">
                <a:tc>
                  <a:txBody>
                    <a:bodyPr/>
                    <a:lstStyle/>
                    <a:p>
                      <a:pPr marL="0" lvl="0" indent="0" algn="ctr" rtl="0">
                        <a:spcBef>
                          <a:spcPts val="0"/>
                        </a:spcBef>
                        <a:spcAft>
                          <a:spcPts val="0"/>
                        </a:spcAft>
                        <a:buNone/>
                      </a:pPr>
                      <a:r>
                        <a:rPr lang="en" sz="3600"/>
                        <a:t>West Bengal</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400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130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107</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237</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70675">
                <a:tc>
                  <a:txBody>
                    <a:bodyPr/>
                    <a:lstStyle/>
                    <a:p>
                      <a:pPr marL="0" lvl="0" indent="0" algn="ctr" rtl="0">
                        <a:spcBef>
                          <a:spcPts val="0"/>
                        </a:spcBef>
                        <a:spcAft>
                          <a:spcPts val="0"/>
                        </a:spcAft>
                        <a:buNone/>
                      </a:pPr>
                      <a:r>
                        <a:rPr lang="en" sz="3600"/>
                        <a:t>Total</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13200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1143</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368</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1511</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extLst>
                  <a:ext uri="{0D108BD9-81ED-4DB2-BD59-A6C34878D82A}">
                    <a16:rowId xmlns:a16="http://schemas.microsoft.com/office/drawing/2014/main" val="10004"/>
                  </a:ext>
                </a:extLst>
              </a:tr>
            </a:tbl>
          </a:graphicData>
        </a:graphic>
      </p:graphicFrame>
      <p:pic>
        <p:nvPicPr>
          <p:cNvPr id="32" name="Google Shape;32;p3"/>
          <p:cNvPicPr preferRelativeResize="0"/>
          <p:nvPr/>
        </p:nvPicPr>
        <p:blipFill>
          <a:blip r:embed="rId5">
            <a:alphaModFix/>
          </a:blip>
          <a:stretch>
            <a:fillRect/>
          </a:stretch>
        </p:blipFill>
        <p:spPr>
          <a:xfrm>
            <a:off x="1089775" y="23474125"/>
            <a:ext cx="4135115" cy="4091551"/>
          </a:xfrm>
          <a:prstGeom prst="rect">
            <a:avLst/>
          </a:prstGeom>
          <a:noFill/>
          <a:ln>
            <a:noFill/>
          </a:ln>
        </p:spPr>
      </p:pic>
      <p:pic>
        <p:nvPicPr>
          <p:cNvPr id="33" name="Google Shape;33;p3"/>
          <p:cNvPicPr preferRelativeResize="0"/>
          <p:nvPr/>
        </p:nvPicPr>
        <p:blipFill>
          <a:blip r:embed="rId6">
            <a:alphaModFix/>
          </a:blip>
          <a:stretch>
            <a:fillRect/>
          </a:stretch>
        </p:blipFill>
        <p:spPr>
          <a:xfrm>
            <a:off x="6227725" y="23475659"/>
            <a:ext cx="3967599" cy="4091541"/>
          </a:xfrm>
          <a:prstGeom prst="rect">
            <a:avLst/>
          </a:prstGeom>
          <a:noFill/>
          <a:ln>
            <a:noFill/>
          </a:ln>
        </p:spPr>
      </p:pic>
      <p:graphicFrame>
        <p:nvGraphicFramePr>
          <p:cNvPr id="34" name="Google Shape;34;p3"/>
          <p:cNvGraphicFramePr/>
          <p:nvPr/>
        </p:nvGraphicFramePr>
        <p:xfrm>
          <a:off x="22052313" y="9736438"/>
          <a:ext cx="9082875" cy="6051850"/>
        </p:xfrm>
        <a:graphic>
          <a:graphicData uri="http://schemas.openxmlformats.org/drawingml/2006/table">
            <a:tbl>
              <a:tblPr>
                <a:noFill/>
                <a:tableStyleId>{9C99FC3B-BBCF-4D49-BBCC-4715B96201E2}</a:tableStyleId>
              </a:tblPr>
              <a:tblGrid>
                <a:gridCol w="3027625">
                  <a:extLst>
                    <a:ext uri="{9D8B030D-6E8A-4147-A177-3AD203B41FA5}">
                      <a16:colId xmlns:a16="http://schemas.microsoft.com/office/drawing/2014/main" val="20000"/>
                    </a:ext>
                  </a:extLst>
                </a:gridCol>
                <a:gridCol w="3027625">
                  <a:extLst>
                    <a:ext uri="{9D8B030D-6E8A-4147-A177-3AD203B41FA5}">
                      <a16:colId xmlns:a16="http://schemas.microsoft.com/office/drawing/2014/main" val="20001"/>
                    </a:ext>
                  </a:extLst>
                </a:gridCol>
                <a:gridCol w="3027625">
                  <a:extLst>
                    <a:ext uri="{9D8B030D-6E8A-4147-A177-3AD203B41FA5}">
                      <a16:colId xmlns:a16="http://schemas.microsoft.com/office/drawing/2014/main" val="20002"/>
                    </a:ext>
                  </a:extLst>
                </a:gridCol>
              </a:tblGrid>
              <a:tr h="734750">
                <a:tc gridSpan="3">
                  <a:txBody>
                    <a:bodyPr/>
                    <a:lstStyle/>
                    <a:p>
                      <a:pPr marL="0" lvl="0" indent="0" algn="ctr" rtl="0">
                        <a:spcBef>
                          <a:spcPts val="0"/>
                        </a:spcBef>
                        <a:spcAft>
                          <a:spcPts val="0"/>
                        </a:spcAft>
                        <a:buNone/>
                      </a:pPr>
                      <a:r>
                        <a:rPr lang="en" sz="3600">
                          <a:solidFill>
                            <a:schemeClr val="dk1"/>
                          </a:solidFill>
                        </a:rPr>
                        <a:t>Number of Brick Kilns detected per State</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34750">
                <a:tc>
                  <a:txBody>
                    <a:bodyPr/>
                    <a:lstStyle/>
                    <a:p>
                      <a:pPr marL="0" lvl="0" indent="0" algn="ctr" rtl="0">
                        <a:spcBef>
                          <a:spcPts val="0"/>
                        </a:spcBef>
                        <a:spcAft>
                          <a:spcPts val="0"/>
                        </a:spcAft>
                        <a:buNone/>
                      </a:pPr>
                      <a:r>
                        <a:rPr lang="en" sz="3600"/>
                        <a:t>State</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Zigzag</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FCBK</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extLst>
                  <a:ext uri="{0D108BD9-81ED-4DB2-BD59-A6C34878D82A}">
                    <a16:rowId xmlns:a16="http://schemas.microsoft.com/office/drawing/2014/main" val="10001"/>
                  </a:ext>
                </a:extLst>
              </a:tr>
              <a:tr h="863700">
                <a:tc>
                  <a:txBody>
                    <a:bodyPr/>
                    <a:lstStyle/>
                    <a:p>
                      <a:pPr marL="0" lvl="0" indent="0" algn="ctr" rtl="0">
                        <a:spcBef>
                          <a:spcPts val="0"/>
                        </a:spcBef>
                        <a:spcAft>
                          <a:spcPts val="0"/>
                        </a:spcAft>
                        <a:buNone/>
                      </a:pPr>
                      <a:r>
                        <a:rPr lang="en" sz="3600"/>
                        <a:t>Uttar Pradesh</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5394</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6593</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34750">
                <a:tc>
                  <a:txBody>
                    <a:bodyPr/>
                    <a:lstStyle/>
                    <a:p>
                      <a:pPr marL="0" lvl="0" indent="0" algn="ctr" rtl="0">
                        <a:spcBef>
                          <a:spcPts val="0"/>
                        </a:spcBef>
                        <a:spcAft>
                          <a:spcPts val="0"/>
                        </a:spcAft>
                        <a:buNone/>
                      </a:pPr>
                      <a:r>
                        <a:rPr lang="en" sz="3600"/>
                        <a:t>Bihar</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3765</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630</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779650">
                <a:tc>
                  <a:txBody>
                    <a:bodyPr/>
                    <a:lstStyle/>
                    <a:p>
                      <a:pPr marL="0" lvl="0" indent="0" algn="ctr" rtl="0">
                        <a:spcBef>
                          <a:spcPts val="0"/>
                        </a:spcBef>
                        <a:spcAft>
                          <a:spcPts val="0"/>
                        </a:spcAft>
                        <a:buNone/>
                      </a:pPr>
                      <a:r>
                        <a:rPr lang="en" sz="3600"/>
                        <a:t>West Bengal</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1802</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611</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734750">
                <a:tc>
                  <a:txBody>
                    <a:bodyPr/>
                    <a:lstStyle/>
                    <a:p>
                      <a:pPr marL="0" lvl="0" indent="0" algn="ctr" rtl="0">
                        <a:spcBef>
                          <a:spcPts val="0"/>
                        </a:spcBef>
                        <a:spcAft>
                          <a:spcPts val="0"/>
                        </a:spcAft>
                        <a:buNone/>
                      </a:pPr>
                      <a:r>
                        <a:rPr lang="en" sz="3600"/>
                        <a:t>Haryana</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2130</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91</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734750">
                <a:tc>
                  <a:txBody>
                    <a:bodyPr/>
                    <a:lstStyle/>
                    <a:p>
                      <a:pPr marL="0" lvl="0" indent="0" algn="ctr" rtl="0">
                        <a:spcBef>
                          <a:spcPts val="0"/>
                        </a:spcBef>
                        <a:spcAft>
                          <a:spcPts val="0"/>
                        </a:spcAft>
                        <a:buNone/>
                      </a:pPr>
                      <a:r>
                        <a:rPr lang="en" sz="3600"/>
                        <a:t>Punjab</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1773</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234</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734750">
                <a:tc>
                  <a:txBody>
                    <a:bodyPr/>
                    <a:lstStyle/>
                    <a:p>
                      <a:pPr marL="0" lvl="0" indent="0" algn="ctr" rtl="0">
                        <a:spcBef>
                          <a:spcPts val="0"/>
                        </a:spcBef>
                        <a:spcAft>
                          <a:spcPts val="0"/>
                        </a:spcAft>
                        <a:buNone/>
                      </a:pPr>
                      <a:r>
                        <a:rPr lang="en" sz="3600"/>
                        <a:t>Total</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14864</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8159</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extLst>
                  <a:ext uri="{0D108BD9-81ED-4DB2-BD59-A6C34878D82A}">
                    <a16:rowId xmlns:a16="http://schemas.microsoft.com/office/drawing/2014/main" val="10007"/>
                  </a:ext>
                </a:extLst>
              </a:tr>
            </a:tbl>
          </a:graphicData>
        </a:graphic>
      </p:graphicFrame>
      <p:sp>
        <p:nvSpPr>
          <p:cNvPr id="35" name="Google Shape;35;p3"/>
          <p:cNvSpPr txBox="1"/>
          <p:nvPr/>
        </p:nvSpPr>
        <p:spPr>
          <a:xfrm>
            <a:off x="1202125" y="28346900"/>
            <a:ext cx="8913000" cy="932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rPr>
              <a:t>Google Maps Static Imagery Size:1120x1120</a:t>
            </a:r>
            <a:endParaRPr sz="3600">
              <a:solidFill>
                <a:schemeClr val="dk1"/>
              </a:solidFill>
            </a:endParaRPr>
          </a:p>
        </p:txBody>
      </p:sp>
      <p:pic>
        <p:nvPicPr>
          <p:cNvPr id="36" name="Google Shape;36;p3"/>
          <p:cNvPicPr preferRelativeResize="0"/>
          <p:nvPr/>
        </p:nvPicPr>
        <p:blipFill>
          <a:blip r:embed="rId7">
            <a:alphaModFix/>
          </a:blip>
          <a:stretch>
            <a:fillRect/>
          </a:stretch>
        </p:blipFill>
        <p:spPr>
          <a:xfrm>
            <a:off x="24464913" y="26146213"/>
            <a:ext cx="4257675" cy="3133725"/>
          </a:xfrm>
          <a:prstGeom prst="rect">
            <a:avLst/>
          </a:prstGeom>
          <a:noFill/>
          <a:ln>
            <a:noFill/>
          </a:ln>
        </p:spPr>
      </p:pic>
      <p:pic>
        <p:nvPicPr>
          <p:cNvPr id="37" name="Google Shape;37;p3"/>
          <p:cNvPicPr preferRelativeResize="0"/>
          <p:nvPr/>
        </p:nvPicPr>
        <p:blipFill>
          <a:blip r:embed="rId8">
            <a:alphaModFix/>
          </a:blip>
          <a:stretch>
            <a:fillRect/>
          </a:stretch>
        </p:blipFill>
        <p:spPr>
          <a:xfrm>
            <a:off x="22201625" y="19055125"/>
            <a:ext cx="3876675" cy="4171950"/>
          </a:xfrm>
          <a:prstGeom prst="rect">
            <a:avLst/>
          </a:prstGeom>
          <a:noFill/>
          <a:ln>
            <a:noFill/>
          </a:ln>
        </p:spPr>
      </p:pic>
      <p:pic>
        <p:nvPicPr>
          <p:cNvPr id="38" name="Google Shape;38;p3"/>
          <p:cNvPicPr preferRelativeResize="0"/>
          <p:nvPr/>
        </p:nvPicPr>
        <p:blipFill>
          <a:blip r:embed="rId9">
            <a:alphaModFix/>
          </a:blip>
          <a:stretch>
            <a:fillRect/>
          </a:stretch>
        </p:blipFill>
        <p:spPr>
          <a:xfrm>
            <a:off x="27099775" y="19055113"/>
            <a:ext cx="3876675" cy="4171950"/>
          </a:xfrm>
          <a:prstGeom prst="rect">
            <a:avLst/>
          </a:prstGeom>
          <a:noFill/>
          <a:ln>
            <a:noFill/>
          </a:ln>
        </p:spPr>
      </p:pic>
      <p:sp>
        <p:nvSpPr>
          <p:cNvPr id="39" name="Google Shape;39;p3"/>
          <p:cNvSpPr txBox="1"/>
          <p:nvPr/>
        </p:nvSpPr>
        <p:spPr>
          <a:xfrm>
            <a:off x="22110175" y="23270625"/>
            <a:ext cx="8913000" cy="12411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dk1"/>
                </a:solidFill>
              </a:rPr>
              <a:t>Brick Kilns in Uttar Pradesh as per UPPCB 2019 and as per our predictions.</a:t>
            </a:r>
            <a:endParaRPr sz="3600">
              <a:solidFill>
                <a:schemeClr val="dk1"/>
              </a:solidFill>
            </a:endParaRPr>
          </a:p>
        </p:txBody>
      </p:sp>
      <p:sp>
        <p:nvSpPr>
          <p:cNvPr id="40" name="Google Shape;40;p3"/>
          <p:cNvSpPr txBox="1"/>
          <p:nvPr/>
        </p:nvSpPr>
        <p:spPr>
          <a:xfrm>
            <a:off x="32706875" y="22971675"/>
            <a:ext cx="8703900" cy="73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rPr>
              <a:t>Compliance Monitoring in Bihar State</a:t>
            </a:r>
            <a:endParaRPr sz="3600">
              <a:solidFill>
                <a:schemeClr val="dk1"/>
              </a:solidFill>
            </a:endParaRPr>
          </a:p>
        </p:txBody>
      </p:sp>
      <p:sp>
        <p:nvSpPr>
          <p:cNvPr id="41" name="Google Shape;41;p3"/>
          <p:cNvSpPr txBox="1"/>
          <p:nvPr/>
        </p:nvSpPr>
        <p:spPr>
          <a:xfrm>
            <a:off x="1089775" y="27754900"/>
            <a:ext cx="41964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rPr>
              <a:t>FCBK</a:t>
            </a:r>
            <a:endParaRPr sz="3600">
              <a:solidFill>
                <a:schemeClr val="dk1"/>
              </a:solidFill>
            </a:endParaRPr>
          </a:p>
        </p:txBody>
      </p:sp>
      <p:sp>
        <p:nvSpPr>
          <p:cNvPr id="42" name="Google Shape;42;p3"/>
          <p:cNvSpPr txBox="1"/>
          <p:nvPr/>
        </p:nvSpPr>
        <p:spPr>
          <a:xfrm>
            <a:off x="6192024" y="27743850"/>
            <a:ext cx="39675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rPr>
              <a:t>Zigzag</a:t>
            </a:r>
            <a:endParaRPr sz="3600">
              <a:solidFill>
                <a:schemeClr val="dk1"/>
              </a:solidFill>
            </a:endParaRPr>
          </a:p>
        </p:txBody>
      </p:sp>
      <p:pic>
        <p:nvPicPr>
          <p:cNvPr id="43" name="Google Shape;43;p3"/>
          <p:cNvPicPr preferRelativeResize="0"/>
          <p:nvPr/>
        </p:nvPicPr>
        <p:blipFill>
          <a:blip r:embed="rId10">
            <a:alphaModFix/>
          </a:blip>
          <a:stretch>
            <a:fillRect/>
          </a:stretch>
        </p:blipFill>
        <p:spPr>
          <a:xfrm>
            <a:off x="1877725" y="1097500"/>
            <a:ext cx="2620500" cy="2585700"/>
          </a:xfrm>
          <a:prstGeom prst="ellipse">
            <a:avLst/>
          </a:prstGeom>
          <a:noFill/>
          <a:ln>
            <a:noFill/>
          </a:ln>
        </p:spPr>
      </p:pic>
      <p:graphicFrame>
        <p:nvGraphicFramePr>
          <p:cNvPr id="44" name="Google Shape;44;p3"/>
          <p:cNvGraphicFramePr/>
          <p:nvPr/>
        </p:nvGraphicFramePr>
        <p:xfrm>
          <a:off x="11611600" y="14549338"/>
          <a:ext cx="9251250" cy="3505050"/>
        </p:xfrm>
        <a:graphic>
          <a:graphicData uri="http://schemas.openxmlformats.org/drawingml/2006/table">
            <a:tbl>
              <a:tblPr>
                <a:noFill/>
                <a:tableStyleId>{9C99FC3B-BBCF-4D49-BBCC-4715B96201E2}</a:tableStyleId>
              </a:tblPr>
              <a:tblGrid>
                <a:gridCol w="3083750">
                  <a:extLst>
                    <a:ext uri="{9D8B030D-6E8A-4147-A177-3AD203B41FA5}">
                      <a16:colId xmlns:a16="http://schemas.microsoft.com/office/drawing/2014/main" val="20000"/>
                    </a:ext>
                  </a:extLst>
                </a:gridCol>
                <a:gridCol w="3083750">
                  <a:extLst>
                    <a:ext uri="{9D8B030D-6E8A-4147-A177-3AD203B41FA5}">
                      <a16:colId xmlns:a16="http://schemas.microsoft.com/office/drawing/2014/main" val="20001"/>
                    </a:ext>
                  </a:extLst>
                </a:gridCol>
                <a:gridCol w="3083750">
                  <a:extLst>
                    <a:ext uri="{9D8B030D-6E8A-4147-A177-3AD203B41FA5}">
                      <a16:colId xmlns:a16="http://schemas.microsoft.com/office/drawing/2014/main" val="20002"/>
                    </a:ext>
                  </a:extLst>
                </a:gridCol>
              </a:tblGrid>
              <a:tr h="610500">
                <a:tc gridSpan="3">
                  <a:txBody>
                    <a:bodyPr/>
                    <a:lstStyle/>
                    <a:p>
                      <a:pPr marL="0" lvl="0" indent="0" algn="ctr" rtl="0">
                        <a:spcBef>
                          <a:spcPts val="0"/>
                        </a:spcBef>
                        <a:spcAft>
                          <a:spcPts val="0"/>
                        </a:spcAft>
                        <a:buNone/>
                      </a:pPr>
                      <a:r>
                        <a:rPr lang="en" sz="3400"/>
                        <a:t>In-Region Insights using GMS Imagery</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0500">
                <a:tc>
                  <a:txBody>
                    <a:bodyPr/>
                    <a:lstStyle/>
                    <a:p>
                      <a:pPr marL="0" lvl="0" indent="0" algn="ctr" rtl="0">
                        <a:spcBef>
                          <a:spcPts val="0"/>
                        </a:spcBef>
                        <a:spcAft>
                          <a:spcPts val="0"/>
                        </a:spcAft>
                        <a:buNone/>
                      </a:pPr>
                      <a:r>
                        <a:rPr lang="en" sz="3400"/>
                        <a:t>Model</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gridSpan="2">
                  <a:txBody>
                    <a:bodyPr/>
                    <a:lstStyle/>
                    <a:p>
                      <a:pPr marL="0" lvl="0" indent="0" algn="ctr" rtl="0">
                        <a:spcBef>
                          <a:spcPts val="0"/>
                        </a:spcBef>
                        <a:spcAft>
                          <a:spcPts val="0"/>
                        </a:spcAft>
                        <a:buClr>
                          <a:schemeClr val="dk1"/>
                        </a:buClr>
                        <a:buSzPts val="1100"/>
                        <a:buFont typeface="Arial"/>
                        <a:buNone/>
                      </a:pPr>
                      <a:r>
                        <a:rPr lang="en" sz="3400">
                          <a:solidFill>
                            <a:schemeClr val="dk1"/>
                          </a:solidFill>
                        </a:rPr>
                        <a:t>mAP</a:t>
                      </a:r>
                      <a:r>
                        <a:rPr lang="en" sz="3600" baseline="-25000">
                          <a:solidFill>
                            <a:schemeClr val="dk1"/>
                          </a:solidFill>
                        </a:rPr>
                        <a:t>50</a:t>
                      </a:r>
                      <a:r>
                        <a:rPr lang="en" sz="3400">
                          <a:solidFill>
                            <a:schemeClr val="dk1"/>
                          </a:solidFill>
                        </a:rPr>
                        <a:t> ↑ </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extLst>
                  <a:ext uri="{0D108BD9-81ED-4DB2-BD59-A6C34878D82A}">
                    <a16:rowId xmlns:a16="http://schemas.microsoft.com/office/drawing/2014/main" val="10001"/>
                  </a:ext>
                </a:extLst>
              </a:tr>
              <a:tr h="610500">
                <a:tc>
                  <a:txBody>
                    <a:bodyPr/>
                    <a:lstStyle/>
                    <a:p>
                      <a:pPr marL="0" lvl="0" indent="0" algn="ctr" rtl="0">
                        <a:spcBef>
                          <a:spcPts val="0"/>
                        </a:spcBef>
                        <a:spcAft>
                          <a:spcPts val="0"/>
                        </a:spcAft>
                        <a:buNone/>
                      </a:pP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FCBK</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Zigzag</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10500">
                <a:tc>
                  <a:txBody>
                    <a:bodyPr/>
                    <a:lstStyle/>
                    <a:p>
                      <a:pPr marL="0" lvl="0" indent="0" algn="ctr" rtl="0">
                        <a:spcBef>
                          <a:spcPts val="0"/>
                        </a:spcBef>
                        <a:spcAft>
                          <a:spcPts val="0"/>
                        </a:spcAft>
                        <a:buNone/>
                      </a:pPr>
                      <a:r>
                        <a:rPr lang="en" sz="3400"/>
                        <a:t>YOLOv8x</a:t>
                      </a: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a:t>0.91</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a:t>0.88</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610500">
                <a:tc>
                  <a:txBody>
                    <a:bodyPr/>
                    <a:lstStyle/>
                    <a:p>
                      <a:pPr marL="0" lvl="0" indent="0" algn="ctr" rtl="0">
                        <a:spcBef>
                          <a:spcPts val="0"/>
                        </a:spcBef>
                        <a:spcAft>
                          <a:spcPts val="0"/>
                        </a:spcAft>
                        <a:buNone/>
                      </a:pPr>
                      <a:r>
                        <a:rPr lang="en" sz="3400"/>
                        <a:t>YOLOv8x-obb</a:t>
                      </a:r>
                      <a:endParaRPr sz="3400"/>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400" b="1"/>
                        <a:t>0.94</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400" b="1"/>
                        <a:t>0.92</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45" name="Google Shape;45;p3"/>
          <p:cNvGraphicFramePr/>
          <p:nvPr/>
        </p:nvGraphicFramePr>
        <p:xfrm>
          <a:off x="11611513" y="19940163"/>
          <a:ext cx="9251400" cy="3505050"/>
        </p:xfrm>
        <a:graphic>
          <a:graphicData uri="http://schemas.openxmlformats.org/drawingml/2006/table">
            <a:tbl>
              <a:tblPr>
                <a:noFill/>
                <a:tableStyleId>{9C99FC3B-BBCF-4D49-BBCC-4715B96201E2}</a:tableStyleId>
              </a:tblPr>
              <a:tblGrid>
                <a:gridCol w="3083800">
                  <a:extLst>
                    <a:ext uri="{9D8B030D-6E8A-4147-A177-3AD203B41FA5}">
                      <a16:colId xmlns:a16="http://schemas.microsoft.com/office/drawing/2014/main" val="20000"/>
                    </a:ext>
                  </a:extLst>
                </a:gridCol>
                <a:gridCol w="3083800">
                  <a:extLst>
                    <a:ext uri="{9D8B030D-6E8A-4147-A177-3AD203B41FA5}">
                      <a16:colId xmlns:a16="http://schemas.microsoft.com/office/drawing/2014/main" val="20001"/>
                    </a:ext>
                  </a:extLst>
                </a:gridCol>
                <a:gridCol w="3083800">
                  <a:extLst>
                    <a:ext uri="{9D8B030D-6E8A-4147-A177-3AD203B41FA5}">
                      <a16:colId xmlns:a16="http://schemas.microsoft.com/office/drawing/2014/main" val="20002"/>
                    </a:ext>
                  </a:extLst>
                </a:gridCol>
              </a:tblGrid>
              <a:tr h="610500">
                <a:tc gridSpan="3">
                  <a:txBody>
                    <a:bodyPr/>
                    <a:lstStyle/>
                    <a:p>
                      <a:pPr marL="0" lvl="0" indent="0" algn="ctr" rtl="0">
                        <a:spcBef>
                          <a:spcPts val="0"/>
                        </a:spcBef>
                        <a:spcAft>
                          <a:spcPts val="0"/>
                        </a:spcAft>
                        <a:buNone/>
                      </a:pPr>
                      <a:r>
                        <a:rPr lang="en" sz="3400">
                          <a:solidFill>
                            <a:schemeClr val="dk1"/>
                          </a:solidFill>
                        </a:rPr>
                        <a:t>Cross-Region insights using GMS Imagery</a:t>
                      </a:r>
                      <a:endParaRPr sz="3400"/>
                    </a:p>
                  </a:txBody>
                  <a:tcPr marL="91425" marR="91425" marT="91425" marB="91425" anchor="ctr">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0500">
                <a:tc>
                  <a:txBody>
                    <a:bodyPr/>
                    <a:lstStyle/>
                    <a:p>
                      <a:pPr marL="0" lvl="0" indent="0" algn="ctr" rtl="0">
                        <a:spcBef>
                          <a:spcPts val="0"/>
                        </a:spcBef>
                        <a:spcAft>
                          <a:spcPts val="0"/>
                        </a:spcAft>
                        <a:buNone/>
                      </a:pPr>
                      <a:r>
                        <a:rPr lang="en" sz="3400"/>
                        <a:t>Yolov8x-obb</a:t>
                      </a:r>
                      <a:endParaRPr sz="3400"/>
                    </a:p>
                  </a:txBody>
                  <a:tcPr marL="91425" marR="91425" marT="91425" marB="91425" anchor="ctr">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gridSpan="2">
                  <a:txBody>
                    <a:bodyPr/>
                    <a:lstStyle/>
                    <a:p>
                      <a:pPr marL="0" lvl="0" indent="0" algn="ctr" rtl="0">
                        <a:spcBef>
                          <a:spcPts val="0"/>
                        </a:spcBef>
                        <a:spcAft>
                          <a:spcPts val="0"/>
                        </a:spcAft>
                        <a:buClr>
                          <a:schemeClr val="dk1"/>
                        </a:buClr>
                        <a:buSzPts val="1100"/>
                        <a:buFont typeface="Arial"/>
                        <a:buNone/>
                      </a:pPr>
                      <a:r>
                        <a:rPr lang="en" sz="3400">
                          <a:solidFill>
                            <a:schemeClr val="dk1"/>
                          </a:solidFill>
                        </a:rPr>
                        <a:t>mAP</a:t>
                      </a:r>
                      <a:r>
                        <a:rPr lang="en" sz="3600" baseline="-25000">
                          <a:solidFill>
                            <a:schemeClr val="dk1"/>
                          </a:solidFill>
                        </a:rPr>
                        <a:t>50</a:t>
                      </a:r>
                      <a:r>
                        <a:rPr lang="en" sz="3400">
                          <a:solidFill>
                            <a:schemeClr val="dk1"/>
                          </a:solidFill>
                        </a:rPr>
                        <a:t> ↑ </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extLst>
                  <a:ext uri="{0D108BD9-81ED-4DB2-BD59-A6C34878D82A}">
                    <a16:rowId xmlns:a16="http://schemas.microsoft.com/office/drawing/2014/main" val="10001"/>
                  </a:ext>
                </a:extLst>
              </a:tr>
              <a:tr h="610500">
                <a:tc>
                  <a:txBody>
                    <a:bodyPr/>
                    <a:lstStyle/>
                    <a:p>
                      <a:pPr marL="0" lvl="0" indent="0" algn="ctr" rtl="0">
                        <a:spcBef>
                          <a:spcPts val="0"/>
                        </a:spcBef>
                        <a:spcAft>
                          <a:spcPts val="0"/>
                        </a:spcAft>
                        <a:buNone/>
                      </a:pP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FCBK</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Zigzag</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10500">
                <a:tc>
                  <a:txBody>
                    <a:bodyPr/>
                    <a:lstStyle/>
                    <a:p>
                      <a:pPr marL="0" lvl="0" indent="0" algn="ctr" rtl="0">
                        <a:spcBef>
                          <a:spcPts val="0"/>
                        </a:spcBef>
                        <a:spcAft>
                          <a:spcPts val="0"/>
                        </a:spcAft>
                        <a:buNone/>
                      </a:pPr>
                      <a:r>
                        <a:rPr lang="en" sz="3400"/>
                        <a:t>Delhi</a:t>
                      </a: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a:t>0.59</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b="1"/>
                        <a:t>0.85</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610500">
                <a:tc>
                  <a:txBody>
                    <a:bodyPr/>
                    <a:lstStyle/>
                    <a:p>
                      <a:pPr marL="0" lvl="0" indent="0" algn="ctr" rtl="0">
                        <a:spcBef>
                          <a:spcPts val="0"/>
                        </a:spcBef>
                        <a:spcAft>
                          <a:spcPts val="0"/>
                        </a:spcAft>
                        <a:buNone/>
                      </a:pPr>
                      <a:r>
                        <a:rPr lang="en" sz="3400"/>
                        <a:t>West Bengal</a:t>
                      </a:r>
                      <a:endParaRPr sz="3400"/>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3400" b="1"/>
                        <a:t>0.61</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3400"/>
                        <a:t>0.68</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46" name="Google Shape;46;p3"/>
          <p:cNvGraphicFramePr/>
          <p:nvPr/>
        </p:nvGraphicFramePr>
        <p:xfrm>
          <a:off x="11611600" y="25960575"/>
          <a:ext cx="9251250" cy="3505050"/>
        </p:xfrm>
        <a:graphic>
          <a:graphicData uri="http://schemas.openxmlformats.org/drawingml/2006/table">
            <a:tbl>
              <a:tblPr>
                <a:noFill/>
                <a:tableStyleId>{9C99FC3B-BBCF-4D49-BBCC-4715B96201E2}</a:tableStyleId>
              </a:tblPr>
              <a:tblGrid>
                <a:gridCol w="3083750">
                  <a:extLst>
                    <a:ext uri="{9D8B030D-6E8A-4147-A177-3AD203B41FA5}">
                      <a16:colId xmlns:a16="http://schemas.microsoft.com/office/drawing/2014/main" val="20000"/>
                    </a:ext>
                  </a:extLst>
                </a:gridCol>
                <a:gridCol w="3083750">
                  <a:extLst>
                    <a:ext uri="{9D8B030D-6E8A-4147-A177-3AD203B41FA5}">
                      <a16:colId xmlns:a16="http://schemas.microsoft.com/office/drawing/2014/main" val="20001"/>
                    </a:ext>
                  </a:extLst>
                </a:gridCol>
                <a:gridCol w="3083750">
                  <a:extLst>
                    <a:ext uri="{9D8B030D-6E8A-4147-A177-3AD203B41FA5}">
                      <a16:colId xmlns:a16="http://schemas.microsoft.com/office/drawing/2014/main" val="20002"/>
                    </a:ext>
                  </a:extLst>
                </a:gridCol>
              </a:tblGrid>
              <a:tr h="610500">
                <a:tc gridSpan="3">
                  <a:txBody>
                    <a:bodyPr/>
                    <a:lstStyle/>
                    <a:p>
                      <a:pPr marL="0" lvl="0" indent="0" algn="ctr" rtl="0">
                        <a:spcBef>
                          <a:spcPts val="0"/>
                        </a:spcBef>
                        <a:spcAft>
                          <a:spcPts val="0"/>
                        </a:spcAft>
                        <a:buNone/>
                      </a:pPr>
                      <a:r>
                        <a:rPr lang="en" sz="3400">
                          <a:solidFill>
                            <a:schemeClr val="dk1"/>
                          </a:solidFill>
                        </a:rPr>
                        <a:t>In-Region Insights using Sentinel Imagery</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0500">
                <a:tc>
                  <a:txBody>
                    <a:bodyPr/>
                    <a:lstStyle/>
                    <a:p>
                      <a:pPr marL="0" lvl="0" indent="0" algn="ctr" rtl="0">
                        <a:spcBef>
                          <a:spcPts val="0"/>
                        </a:spcBef>
                        <a:spcAft>
                          <a:spcPts val="0"/>
                        </a:spcAft>
                        <a:buNone/>
                      </a:pPr>
                      <a:r>
                        <a:rPr lang="en" sz="3400"/>
                        <a:t>Model</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gridSpan="2">
                  <a:txBody>
                    <a:bodyPr/>
                    <a:lstStyle/>
                    <a:p>
                      <a:pPr marL="0" lvl="0" indent="0" algn="ctr" rtl="0">
                        <a:spcBef>
                          <a:spcPts val="0"/>
                        </a:spcBef>
                        <a:spcAft>
                          <a:spcPts val="0"/>
                        </a:spcAft>
                        <a:buNone/>
                      </a:pPr>
                      <a:r>
                        <a:rPr lang="en" sz="3400"/>
                        <a:t>mAP</a:t>
                      </a:r>
                      <a:r>
                        <a:rPr lang="en" sz="3600" baseline="-25000">
                          <a:solidFill>
                            <a:schemeClr val="dk1"/>
                          </a:solidFill>
                        </a:rPr>
                        <a:t>50</a:t>
                      </a:r>
                      <a:r>
                        <a:rPr lang="en" sz="3400"/>
                        <a:t> ↑ </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extLst>
                  <a:ext uri="{0D108BD9-81ED-4DB2-BD59-A6C34878D82A}">
                    <a16:rowId xmlns:a16="http://schemas.microsoft.com/office/drawing/2014/main" val="10001"/>
                  </a:ext>
                </a:extLst>
              </a:tr>
              <a:tr h="610500">
                <a:tc>
                  <a:txBody>
                    <a:bodyPr/>
                    <a:lstStyle/>
                    <a:p>
                      <a:pPr marL="0" lvl="0" indent="0" algn="ctr" rtl="0">
                        <a:spcBef>
                          <a:spcPts val="0"/>
                        </a:spcBef>
                        <a:spcAft>
                          <a:spcPts val="0"/>
                        </a:spcAft>
                        <a:buNone/>
                      </a:pP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FCBK</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Zigzag</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10500">
                <a:tc>
                  <a:txBody>
                    <a:bodyPr/>
                    <a:lstStyle/>
                    <a:p>
                      <a:pPr marL="0" lvl="0" indent="0" algn="ctr" rtl="0">
                        <a:spcBef>
                          <a:spcPts val="0"/>
                        </a:spcBef>
                        <a:spcAft>
                          <a:spcPts val="0"/>
                        </a:spcAft>
                        <a:buNone/>
                      </a:pPr>
                      <a:r>
                        <a:rPr lang="en" sz="3400"/>
                        <a:t>YOLOv8x</a:t>
                      </a: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a:t>0.27</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a:t>0.59</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610500">
                <a:tc>
                  <a:txBody>
                    <a:bodyPr/>
                    <a:lstStyle/>
                    <a:p>
                      <a:pPr marL="0" lvl="0" indent="0" algn="ctr" rtl="0">
                        <a:spcBef>
                          <a:spcPts val="0"/>
                        </a:spcBef>
                        <a:spcAft>
                          <a:spcPts val="0"/>
                        </a:spcAft>
                        <a:buNone/>
                      </a:pPr>
                      <a:r>
                        <a:rPr lang="en" sz="3400"/>
                        <a:t>YOLOv8x-obb</a:t>
                      </a:r>
                      <a:endParaRPr sz="3400"/>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400" b="1"/>
                        <a:t>0.34</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400" b="1"/>
                        <a:t>0.60</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7" name="Google Shape;47;p3"/>
          <p:cNvSpPr/>
          <p:nvPr/>
        </p:nvSpPr>
        <p:spPr>
          <a:xfrm>
            <a:off x="16454188" y="9547625"/>
            <a:ext cx="1818000" cy="8607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Yolov8</a:t>
            </a:r>
            <a:endParaRPr sz="3000">
              <a:solidFill>
                <a:schemeClr val="dk1"/>
              </a:solidFill>
            </a:endParaRPr>
          </a:p>
        </p:txBody>
      </p:sp>
      <p:grpSp>
        <p:nvGrpSpPr>
          <p:cNvPr id="48" name="Google Shape;48;p3"/>
          <p:cNvGrpSpPr/>
          <p:nvPr/>
        </p:nvGrpSpPr>
        <p:grpSpPr>
          <a:xfrm>
            <a:off x="11494050" y="8328413"/>
            <a:ext cx="9470950" cy="5733525"/>
            <a:chOff x="11322363" y="22406338"/>
            <a:chExt cx="9470950" cy="5733525"/>
          </a:xfrm>
        </p:grpSpPr>
        <p:pic>
          <p:nvPicPr>
            <p:cNvPr id="49" name="Google Shape;49;p3"/>
            <p:cNvPicPr preferRelativeResize="0"/>
            <p:nvPr/>
          </p:nvPicPr>
          <p:blipFill rotWithShape="1">
            <a:blip r:embed="rId11">
              <a:alphaModFix/>
            </a:blip>
            <a:srcRect t="25452" r="47605" b="19477"/>
            <a:stretch/>
          </p:blipFill>
          <p:spPr>
            <a:xfrm>
              <a:off x="18975975" y="24513300"/>
              <a:ext cx="1587600" cy="1668000"/>
            </a:xfrm>
            <a:prstGeom prst="rect">
              <a:avLst/>
            </a:prstGeom>
            <a:noFill/>
            <a:ln>
              <a:noFill/>
            </a:ln>
          </p:spPr>
        </p:pic>
        <p:pic>
          <p:nvPicPr>
            <p:cNvPr id="50" name="Google Shape;50;p3"/>
            <p:cNvPicPr preferRelativeResize="0"/>
            <p:nvPr/>
          </p:nvPicPr>
          <p:blipFill>
            <a:blip r:embed="rId12">
              <a:alphaModFix/>
            </a:blip>
            <a:stretch>
              <a:fillRect/>
            </a:stretch>
          </p:blipFill>
          <p:spPr>
            <a:xfrm>
              <a:off x="13583050" y="24404100"/>
              <a:ext cx="1657800" cy="1657500"/>
            </a:xfrm>
            <a:prstGeom prst="rect">
              <a:avLst/>
            </a:prstGeom>
            <a:noFill/>
            <a:ln>
              <a:noFill/>
            </a:ln>
          </p:spPr>
        </p:pic>
        <p:pic>
          <p:nvPicPr>
            <p:cNvPr id="51" name="Google Shape;51;p3"/>
            <p:cNvPicPr preferRelativeResize="0"/>
            <p:nvPr/>
          </p:nvPicPr>
          <p:blipFill>
            <a:blip r:embed="rId13">
              <a:alphaModFix/>
            </a:blip>
            <a:stretch>
              <a:fillRect/>
            </a:stretch>
          </p:blipFill>
          <p:spPr>
            <a:xfrm>
              <a:off x="11417712" y="24899191"/>
              <a:ext cx="2070625" cy="1806609"/>
            </a:xfrm>
            <a:prstGeom prst="rect">
              <a:avLst/>
            </a:prstGeom>
            <a:noFill/>
            <a:ln>
              <a:noFill/>
            </a:ln>
          </p:spPr>
        </p:pic>
        <p:cxnSp>
          <p:nvCxnSpPr>
            <p:cNvPr id="52" name="Google Shape;52;p3"/>
            <p:cNvCxnSpPr/>
            <p:nvPr/>
          </p:nvCxnSpPr>
          <p:spPr>
            <a:xfrm rot="10800000" flipH="1">
              <a:off x="11989100" y="24409825"/>
              <a:ext cx="1584300" cy="1087200"/>
            </a:xfrm>
            <a:prstGeom prst="straightConnector1">
              <a:avLst/>
            </a:prstGeom>
            <a:noFill/>
            <a:ln w="9525" cap="flat" cmpd="sng">
              <a:solidFill>
                <a:srgbClr val="595959"/>
              </a:solidFill>
              <a:prstDash val="solid"/>
              <a:round/>
              <a:headEnd type="none" w="med" len="med"/>
              <a:tailEnd type="none" w="med" len="med"/>
            </a:ln>
          </p:spPr>
        </p:cxnSp>
        <p:pic>
          <p:nvPicPr>
            <p:cNvPr id="53" name="Google Shape;53;p3" title="Verified Sticker"/>
            <p:cNvPicPr preferRelativeResize="0"/>
            <p:nvPr/>
          </p:nvPicPr>
          <p:blipFill>
            <a:blip r:embed="rId14">
              <a:alphaModFix/>
            </a:blip>
            <a:stretch>
              <a:fillRect/>
            </a:stretch>
          </p:blipFill>
          <p:spPr>
            <a:xfrm>
              <a:off x="18100500" y="26705800"/>
              <a:ext cx="845100" cy="845100"/>
            </a:xfrm>
            <a:prstGeom prst="rect">
              <a:avLst/>
            </a:prstGeom>
            <a:noFill/>
            <a:ln>
              <a:noFill/>
            </a:ln>
          </p:spPr>
        </p:pic>
        <p:sp>
          <p:nvSpPr>
            <p:cNvPr id="54" name="Google Shape;54;p3"/>
            <p:cNvSpPr txBox="1"/>
            <p:nvPr/>
          </p:nvSpPr>
          <p:spPr>
            <a:xfrm>
              <a:off x="11322363" y="23140500"/>
              <a:ext cx="2025600" cy="206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rPr>
                <a:t>Indo</a:t>
              </a:r>
              <a:endParaRPr sz="3000">
                <a:solidFill>
                  <a:schemeClr val="dk1"/>
                </a:solidFill>
              </a:endParaRPr>
            </a:p>
            <a:p>
              <a:pPr marL="0" lvl="0" indent="0" algn="ctr" rtl="0">
                <a:spcBef>
                  <a:spcPts val="0"/>
                </a:spcBef>
                <a:spcAft>
                  <a:spcPts val="0"/>
                </a:spcAft>
                <a:buNone/>
              </a:pPr>
              <a:r>
                <a:rPr lang="en" sz="3000">
                  <a:solidFill>
                    <a:schemeClr val="dk1"/>
                  </a:solidFill>
                </a:rPr>
                <a:t>Gangetic Region</a:t>
              </a:r>
              <a:endParaRPr sz="3000">
                <a:solidFill>
                  <a:schemeClr val="dk1"/>
                </a:solidFill>
              </a:endParaRPr>
            </a:p>
          </p:txBody>
        </p:sp>
        <p:cxnSp>
          <p:nvCxnSpPr>
            <p:cNvPr id="55" name="Google Shape;55;p3"/>
            <p:cNvCxnSpPr>
              <a:stCxn id="49" idx="2"/>
              <a:endCxn id="53" idx="3"/>
            </p:cNvCxnSpPr>
            <p:nvPr/>
          </p:nvCxnSpPr>
          <p:spPr>
            <a:xfrm rot="5400000">
              <a:off x="18884175" y="26242800"/>
              <a:ext cx="947100" cy="824100"/>
            </a:xfrm>
            <a:prstGeom prst="bentConnector2">
              <a:avLst/>
            </a:prstGeom>
            <a:noFill/>
            <a:ln w="28575" cap="flat" cmpd="sng">
              <a:solidFill>
                <a:schemeClr val="dk1"/>
              </a:solidFill>
              <a:prstDash val="solid"/>
              <a:round/>
              <a:headEnd type="none" w="med" len="med"/>
              <a:tailEnd type="triangle" w="med" len="med"/>
            </a:ln>
          </p:spPr>
        </p:cxnSp>
        <p:sp>
          <p:nvSpPr>
            <p:cNvPr id="56" name="Google Shape;56;p3"/>
            <p:cNvSpPr txBox="1"/>
            <p:nvPr/>
          </p:nvSpPr>
          <p:spPr>
            <a:xfrm>
              <a:off x="18558225" y="22406338"/>
              <a:ext cx="2070600" cy="12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Detected Kilns</a:t>
              </a:r>
              <a:endParaRPr sz="3000">
                <a:solidFill>
                  <a:schemeClr val="dk1"/>
                </a:solidFill>
              </a:endParaRPr>
            </a:p>
          </p:txBody>
        </p:sp>
        <p:sp>
          <p:nvSpPr>
            <p:cNvPr id="57" name="Google Shape;57;p3"/>
            <p:cNvSpPr txBox="1"/>
            <p:nvPr/>
          </p:nvSpPr>
          <p:spPr>
            <a:xfrm>
              <a:off x="16745113" y="27448963"/>
              <a:ext cx="4048200" cy="69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rPr>
                <a:t>Hand Validation</a:t>
              </a:r>
              <a:endParaRPr sz="3000">
                <a:solidFill>
                  <a:schemeClr val="dk1"/>
                </a:solidFill>
              </a:endParaRPr>
            </a:p>
          </p:txBody>
        </p:sp>
        <p:sp>
          <p:nvSpPr>
            <p:cNvPr id="58" name="Google Shape;58;p3"/>
            <p:cNvSpPr txBox="1"/>
            <p:nvPr/>
          </p:nvSpPr>
          <p:spPr>
            <a:xfrm>
              <a:off x="16023263" y="22406350"/>
              <a:ext cx="2394600" cy="12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Trained Model</a:t>
              </a:r>
              <a:endParaRPr sz="3000">
                <a:solidFill>
                  <a:schemeClr val="dk1"/>
                </a:solidFill>
              </a:endParaRPr>
            </a:p>
          </p:txBody>
        </p:sp>
        <p:sp>
          <p:nvSpPr>
            <p:cNvPr id="59" name="Google Shape;59;p3"/>
            <p:cNvSpPr txBox="1"/>
            <p:nvPr/>
          </p:nvSpPr>
          <p:spPr>
            <a:xfrm>
              <a:off x="13488325" y="22417275"/>
              <a:ext cx="2394600" cy="12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rPr>
                <a:t>Satellite Image</a:t>
              </a:r>
              <a:endParaRPr sz="3000">
                <a:solidFill>
                  <a:schemeClr val="dk1"/>
                </a:solidFill>
              </a:endParaRPr>
            </a:p>
          </p:txBody>
        </p:sp>
        <p:cxnSp>
          <p:nvCxnSpPr>
            <p:cNvPr id="60" name="Google Shape;60;p3"/>
            <p:cNvCxnSpPr>
              <a:stCxn id="53" idx="1"/>
              <a:endCxn id="61" idx="3"/>
            </p:cNvCxnSpPr>
            <p:nvPr/>
          </p:nvCxnSpPr>
          <p:spPr>
            <a:xfrm rot="10800000">
              <a:off x="15657900" y="27128350"/>
              <a:ext cx="2442600" cy="0"/>
            </a:xfrm>
            <a:prstGeom prst="straightConnector1">
              <a:avLst/>
            </a:prstGeom>
            <a:noFill/>
            <a:ln w="28575" cap="flat" cmpd="sng">
              <a:solidFill>
                <a:schemeClr val="dk1"/>
              </a:solidFill>
              <a:prstDash val="solid"/>
              <a:round/>
              <a:headEnd type="none" w="med" len="med"/>
              <a:tailEnd type="triangle" w="med" len="med"/>
            </a:ln>
          </p:spPr>
        </p:cxnSp>
        <p:sp>
          <p:nvSpPr>
            <p:cNvPr id="62" name="Google Shape;62;p3"/>
            <p:cNvSpPr txBox="1"/>
            <p:nvPr/>
          </p:nvSpPr>
          <p:spPr>
            <a:xfrm>
              <a:off x="16282512" y="26651125"/>
              <a:ext cx="14616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Updating</a:t>
              </a:r>
              <a:endParaRPr sz="2400">
                <a:solidFill>
                  <a:schemeClr val="dk1"/>
                </a:solidFill>
              </a:endParaRPr>
            </a:p>
          </p:txBody>
        </p:sp>
        <p:grpSp>
          <p:nvGrpSpPr>
            <p:cNvPr id="63" name="Google Shape;63;p3"/>
            <p:cNvGrpSpPr/>
            <p:nvPr/>
          </p:nvGrpSpPr>
          <p:grpSpPr>
            <a:xfrm>
              <a:off x="13347975" y="26181312"/>
              <a:ext cx="2309833" cy="1491117"/>
              <a:chOff x="2237188" y="2986354"/>
              <a:chExt cx="1676100" cy="1047059"/>
            </a:xfrm>
          </p:grpSpPr>
          <p:sp>
            <p:nvSpPr>
              <p:cNvPr id="61" name="Google Shape;61;p3"/>
              <p:cNvSpPr/>
              <p:nvPr/>
            </p:nvSpPr>
            <p:spPr>
              <a:xfrm>
                <a:off x="2237188" y="3269314"/>
                <a:ext cx="1676100" cy="764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Training Set</a:t>
                </a:r>
                <a:endParaRPr sz="3000">
                  <a:solidFill>
                    <a:schemeClr val="dk1"/>
                  </a:solidFill>
                </a:endParaRPr>
              </a:p>
            </p:txBody>
          </p:sp>
          <p:sp>
            <p:nvSpPr>
              <p:cNvPr id="64" name="Google Shape;64;p3"/>
              <p:cNvSpPr/>
              <p:nvPr/>
            </p:nvSpPr>
            <p:spPr>
              <a:xfrm>
                <a:off x="2902746" y="2986354"/>
                <a:ext cx="213000" cy="198900"/>
              </a:xfrm>
              <a:prstGeom prst="mathPlus">
                <a:avLst>
                  <a:gd name="adj1" fmla="val 2352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65" name="Google Shape;65;p3"/>
            <p:cNvCxnSpPr/>
            <p:nvPr/>
          </p:nvCxnSpPr>
          <p:spPr>
            <a:xfrm rot="10800000" flipH="1">
              <a:off x="14618350" y="23936995"/>
              <a:ext cx="1570500" cy="467100"/>
            </a:xfrm>
            <a:prstGeom prst="bentConnector3">
              <a:avLst>
                <a:gd name="adj1" fmla="val 861"/>
              </a:avLst>
            </a:prstGeom>
            <a:noFill/>
            <a:ln w="28575" cap="flat" cmpd="sng">
              <a:solidFill>
                <a:schemeClr val="dk2"/>
              </a:solidFill>
              <a:prstDash val="solid"/>
              <a:round/>
              <a:headEnd type="none" w="med" len="med"/>
              <a:tailEnd type="triangle" w="med" len="med"/>
            </a:ln>
          </p:spPr>
        </p:cxnSp>
        <p:cxnSp>
          <p:nvCxnSpPr>
            <p:cNvPr id="66" name="Google Shape;66;p3"/>
            <p:cNvCxnSpPr>
              <a:endCxn id="49" idx="0"/>
            </p:cNvCxnSpPr>
            <p:nvPr/>
          </p:nvCxnSpPr>
          <p:spPr>
            <a:xfrm>
              <a:off x="18111975" y="23953500"/>
              <a:ext cx="1657800" cy="559800"/>
            </a:xfrm>
            <a:prstGeom prst="bentConnector2">
              <a:avLst/>
            </a:prstGeom>
            <a:noFill/>
            <a:ln w="28575" cap="flat" cmpd="sng">
              <a:solidFill>
                <a:schemeClr val="dk1"/>
              </a:solidFill>
              <a:prstDash val="solid"/>
              <a:round/>
              <a:headEnd type="none" w="med" len="med"/>
              <a:tailEnd type="triangle" w="med" len="med"/>
            </a:ln>
          </p:spPr>
        </p:cxnSp>
        <p:cxnSp>
          <p:nvCxnSpPr>
            <p:cNvPr id="67" name="Google Shape;67;p3"/>
            <p:cNvCxnSpPr/>
            <p:nvPr/>
          </p:nvCxnSpPr>
          <p:spPr>
            <a:xfrm>
              <a:off x="11996363" y="25502725"/>
              <a:ext cx="1587600" cy="551700"/>
            </a:xfrm>
            <a:prstGeom prst="straightConnector1">
              <a:avLst/>
            </a:prstGeom>
            <a:noFill/>
            <a:ln w="9525" cap="flat" cmpd="sng">
              <a:solidFill>
                <a:srgbClr val="595959"/>
              </a:solidFill>
              <a:prstDash val="solid"/>
              <a:round/>
              <a:headEnd type="none" w="med" len="med"/>
              <a:tailEnd type="none" w="med" len="med"/>
            </a:ln>
          </p:spPr>
        </p:cxnSp>
      </p:grpSp>
      <p:sp>
        <p:nvSpPr>
          <p:cNvPr id="68" name="Google Shape;68;p3"/>
          <p:cNvSpPr txBox="1"/>
          <p:nvPr/>
        </p:nvSpPr>
        <p:spPr>
          <a:xfrm>
            <a:off x="11611675" y="23514813"/>
            <a:ext cx="9251100" cy="2204100"/>
          </a:xfrm>
          <a:prstGeom prst="rect">
            <a:avLst/>
          </a:prstGeom>
          <a:solidFill>
            <a:schemeClr val="lt1"/>
          </a:solidFill>
          <a:ln>
            <a:noFill/>
          </a:ln>
        </p:spPr>
        <p:txBody>
          <a:bodyPr spcFirstLastPara="1" wrap="square" lIns="91425" tIns="91425" rIns="91425" bIns="91425" anchor="t" anchorCtr="0">
            <a:noAutofit/>
          </a:bodyPr>
          <a:lstStyle/>
          <a:p>
            <a:pPr marL="457200" lvl="0" indent="-457200" algn="l" rtl="0">
              <a:spcBef>
                <a:spcPts val="1400"/>
              </a:spcBef>
              <a:spcAft>
                <a:spcPts val="0"/>
              </a:spcAft>
              <a:buClr>
                <a:schemeClr val="dk1"/>
              </a:buClr>
              <a:buSzPts val="3600"/>
              <a:buChar char="●"/>
            </a:pPr>
            <a:r>
              <a:rPr lang="en" sz="3600">
                <a:solidFill>
                  <a:schemeClr val="dk1"/>
                </a:solidFill>
              </a:rPr>
              <a:t>Sentinel-2 provides imagery across time unlike GMS imagery. </a:t>
            </a:r>
            <a:endParaRPr sz="3600">
              <a:solidFill>
                <a:schemeClr val="dk1"/>
              </a:solidFill>
            </a:endParaRPr>
          </a:p>
          <a:p>
            <a:pPr marL="457200" lvl="0" indent="-457200" algn="l" rtl="0">
              <a:spcBef>
                <a:spcPts val="0"/>
              </a:spcBef>
              <a:spcAft>
                <a:spcPts val="0"/>
              </a:spcAft>
              <a:buClr>
                <a:schemeClr val="dk1"/>
              </a:buClr>
              <a:buSzPts val="3600"/>
              <a:buChar char="●"/>
            </a:pPr>
            <a:r>
              <a:rPr lang="en" sz="3600">
                <a:solidFill>
                  <a:schemeClr val="dk1"/>
                </a:solidFill>
              </a:rPr>
              <a:t>GMS has 1 m to pixel ratio while Sentinel has 10 m to pixel ratio.</a:t>
            </a:r>
            <a:endParaRPr sz="14600">
              <a:solidFill>
                <a:schemeClr val="dk1"/>
              </a:solidFill>
              <a:latin typeface="Times New Roman"/>
              <a:ea typeface="Times New Roman"/>
              <a:cs typeface="Times New Roman"/>
              <a:sym typeface="Times New Roman"/>
            </a:endParaRPr>
          </a:p>
        </p:txBody>
      </p:sp>
      <p:sp>
        <p:nvSpPr>
          <p:cNvPr id="69" name="Google Shape;69;p3"/>
          <p:cNvSpPr txBox="1"/>
          <p:nvPr/>
        </p:nvSpPr>
        <p:spPr>
          <a:xfrm>
            <a:off x="11611675" y="18117574"/>
            <a:ext cx="9251100" cy="1607100"/>
          </a:xfrm>
          <a:prstGeom prst="rect">
            <a:avLst/>
          </a:prstGeom>
          <a:solidFill>
            <a:schemeClr val="lt1"/>
          </a:solidFill>
          <a:ln>
            <a:noFill/>
          </a:ln>
        </p:spPr>
        <p:txBody>
          <a:bodyPr spcFirstLastPara="1" wrap="square" lIns="91425" tIns="91425" rIns="91425" bIns="91425" anchor="t" anchorCtr="0">
            <a:noAutofit/>
          </a:bodyPr>
          <a:lstStyle/>
          <a:p>
            <a:pPr marL="457200" lvl="0" indent="-457200" algn="l" rtl="0">
              <a:spcBef>
                <a:spcPts val="1400"/>
              </a:spcBef>
              <a:spcAft>
                <a:spcPts val="0"/>
              </a:spcAft>
              <a:buClr>
                <a:schemeClr val="dk1"/>
              </a:buClr>
              <a:buSzPts val="3600"/>
              <a:buChar char="●"/>
            </a:pPr>
            <a:r>
              <a:rPr lang="en" sz="3600">
                <a:solidFill>
                  <a:schemeClr val="dk1"/>
                </a:solidFill>
              </a:rPr>
              <a:t>To get out of region performance, we checked model performance on Delhi and West Bengal datasets.</a:t>
            </a:r>
            <a:endParaRPr sz="14600">
              <a:solidFill>
                <a:schemeClr val="dk1"/>
              </a:solidFill>
              <a:latin typeface="Times New Roman"/>
              <a:ea typeface="Times New Roman"/>
              <a:cs typeface="Times New Roman"/>
              <a:sym typeface="Times New Roman"/>
            </a:endParaRPr>
          </a:p>
        </p:txBody>
      </p:sp>
      <p:sp>
        <p:nvSpPr>
          <p:cNvPr id="70" name="Google Shape;70;p3"/>
          <p:cNvSpPr txBox="1"/>
          <p:nvPr/>
        </p:nvSpPr>
        <p:spPr>
          <a:xfrm>
            <a:off x="11611525" y="13817800"/>
            <a:ext cx="9251400" cy="381000"/>
          </a:xfrm>
          <a:prstGeom prst="rect">
            <a:avLst/>
          </a:prstGeom>
          <a:solidFill>
            <a:schemeClr val="lt1"/>
          </a:solidFill>
          <a:ln>
            <a:noFill/>
          </a:ln>
        </p:spPr>
        <p:txBody>
          <a:bodyPr spcFirstLastPara="1" wrap="square" lIns="91425" tIns="91425" rIns="91425" bIns="91425" anchor="t" anchorCtr="0">
            <a:noAutofit/>
          </a:bodyPr>
          <a:lstStyle/>
          <a:p>
            <a:pPr marL="457200" lvl="0" indent="-457200" algn="l" rtl="0">
              <a:spcBef>
                <a:spcPts val="0"/>
              </a:spcBef>
              <a:spcAft>
                <a:spcPts val="0"/>
              </a:spcAft>
              <a:buClr>
                <a:schemeClr val="dk1"/>
              </a:buClr>
              <a:buSzPts val="3600"/>
              <a:buChar char="●"/>
            </a:pPr>
            <a:r>
              <a:rPr lang="en" sz="3600">
                <a:solidFill>
                  <a:schemeClr val="dk1"/>
                </a:solidFill>
              </a:rPr>
              <a:t>Initially trained and tested on Lucknow</a:t>
            </a:r>
            <a:endParaRPr sz="3600">
              <a:solidFill>
                <a:schemeClr val="dk1"/>
              </a:solidFill>
            </a:endParaRPr>
          </a:p>
        </p:txBody>
      </p:sp>
      <p:sp>
        <p:nvSpPr>
          <p:cNvPr id="71" name="Google Shape;71;p3"/>
          <p:cNvSpPr txBox="1"/>
          <p:nvPr/>
        </p:nvSpPr>
        <p:spPr>
          <a:xfrm>
            <a:off x="11610850" y="7768400"/>
            <a:ext cx="9082800" cy="738900"/>
          </a:xfrm>
          <a:prstGeom prst="rect">
            <a:avLst/>
          </a:prstGeom>
          <a:solidFill>
            <a:schemeClr val="lt1"/>
          </a:solidFill>
          <a:ln>
            <a:noFill/>
          </a:ln>
        </p:spPr>
        <p:txBody>
          <a:bodyPr spcFirstLastPara="1" wrap="square" lIns="91425" tIns="91425" rIns="91425" bIns="91425" anchor="t" anchorCtr="0">
            <a:noAutofit/>
          </a:bodyPr>
          <a:lstStyle/>
          <a:p>
            <a:pPr marL="457200" lvl="0" indent="-457200" algn="l" rtl="0">
              <a:spcBef>
                <a:spcPts val="0"/>
              </a:spcBef>
              <a:spcAft>
                <a:spcPts val="0"/>
              </a:spcAft>
              <a:buClr>
                <a:schemeClr val="dk1"/>
              </a:buClr>
              <a:buSzPts val="3600"/>
              <a:buChar char="●"/>
            </a:pPr>
            <a:r>
              <a:rPr lang="en" sz="3600">
                <a:solidFill>
                  <a:schemeClr val="dk1"/>
                </a:solidFill>
              </a:rPr>
              <a:t>Object detection with ML.</a:t>
            </a:r>
            <a:endParaRPr sz="3600">
              <a:solidFill>
                <a:schemeClr val="dk1"/>
              </a:solidFill>
            </a:endParaRPr>
          </a:p>
        </p:txBody>
      </p:sp>
      <p:pic>
        <p:nvPicPr>
          <p:cNvPr id="72" name="Google Shape;72;p3"/>
          <p:cNvPicPr preferRelativeResize="0"/>
          <p:nvPr/>
        </p:nvPicPr>
        <p:blipFill>
          <a:blip r:embed="rId15">
            <a:alphaModFix/>
          </a:blip>
          <a:stretch>
            <a:fillRect/>
          </a:stretch>
        </p:blipFill>
        <p:spPr>
          <a:xfrm>
            <a:off x="34863400" y="1246912"/>
            <a:ext cx="7175000" cy="22868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5"/>
          <p:cNvSpPr txBox="1"/>
          <p:nvPr/>
        </p:nvSpPr>
        <p:spPr>
          <a:xfrm>
            <a:off x="32007350" y="24942100"/>
            <a:ext cx="10084500" cy="4643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marR="0" lvl="0" indent="0" algn="l" rtl="0">
              <a:lnSpc>
                <a:spcPct val="100000"/>
              </a:lnSpc>
              <a:spcBef>
                <a:spcPts val="0"/>
              </a:spcBef>
              <a:spcAft>
                <a:spcPts val="0"/>
              </a:spcAft>
              <a:buClr>
                <a:srgbClr val="CC3300"/>
              </a:buClr>
              <a:buSzPts val="3900"/>
              <a:buFont typeface="Arial"/>
              <a:buNone/>
            </a:pPr>
            <a:r>
              <a:rPr lang="en" sz="5000" b="1">
                <a:solidFill>
                  <a:srgbClr val="000080"/>
                </a:solidFill>
              </a:rPr>
              <a:t>Limitations and Future Work</a:t>
            </a:r>
            <a:endParaRPr sz="3600">
              <a:solidFill>
                <a:schemeClr val="dk1"/>
              </a:solidFill>
            </a:endParaRPr>
          </a:p>
          <a:p>
            <a:pPr marL="457200" lvl="0" indent="-457200" algn="l" rtl="0">
              <a:spcBef>
                <a:spcPts val="1400"/>
              </a:spcBef>
              <a:spcAft>
                <a:spcPts val="0"/>
              </a:spcAft>
              <a:buClr>
                <a:schemeClr val="dk1"/>
              </a:buClr>
              <a:buSzPts val="3600"/>
              <a:buChar char="●"/>
            </a:pPr>
            <a:r>
              <a:rPr lang="en" sz="3600">
                <a:solidFill>
                  <a:schemeClr val="dk1"/>
                </a:solidFill>
              </a:rPr>
              <a:t>Combining SSL methods with YOLO to take into account geographic features.</a:t>
            </a:r>
            <a:endParaRPr sz="3600">
              <a:solidFill>
                <a:schemeClr val="dk1"/>
              </a:solidFill>
            </a:endParaRPr>
          </a:p>
          <a:p>
            <a:pPr marL="457200" lvl="0" indent="-457200" algn="l" rtl="0">
              <a:spcBef>
                <a:spcPts val="0"/>
              </a:spcBef>
              <a:spcAft>
                <a:spcPts val="0"/>
              </a:spcAft>
              <a:buClr>
                <a:schemeClr val="dk1"/>
              </a:buClr>
              <a:buSzPts val="3600"/>
              <a:buChar char="●"/>
            </a:pPr>
            <a:r>
              <a:rPr lang="en" sz="3600">
                <a:solidFill>
                  <a:schemeClr val="dk1"/>
                </a:solidFill>
              </a:rPr>
              <a:t>Multi-spectral and low resolution imagery to improve accuracy and scalability.</a:t>
            </a:r>
            <a:endParaRPr sz="3600">
              <a:solidFill>
                <a:schemeClr val="dk1"/>
              </a:solidFill>
            </a:endParaRPr>
          </a:p>
          <a:p>
            <a:pPr marL="457200" lvl="0" indent="-457200" algn="l" rtl="0">
              <a:spcBef>
                <a:spcPts val="0"/>
              </a:spcBef>
              <a:spcAft>
                <a:spcPts val="0"/>
              </a:spcAft>
              <a:buClr>
                <a:schemeClr val="dk1"/>
              </a:buClr>
              <a:buSzPts val="3600"/>
              <a:buChar char="●"/>
            </a:pPr>
            <a:r>
              <a:rPr lang="en" sz="3600">
                <a:solidFill>
                  <a:schemeClr val="dk1"/>
                </a:solidFill>
              </a:rPr>
              <a:t>Active Learning for efficient annotation.</a:t>
            </a:r>
            <a:endParaRPr sz="2700">
              <a:solidFill>
                <a:schemeClr val="dk1"/>
              </a:solidFill>
            </a:endParaRPr>
          </a:p>
          <a:p>
            <a:pPr marL="0" marR="0" lvl="0" indent="0" algn="l" rtl="0">
              <a:lnSpc>
                <a:spcPct val="100000"/>
              </a:lnSpc>
              <a:spcBef>
                <a:spcPts val="1400"/>
              </a:spcBef>
              <a:spcAft>
                <a:spcPts val="0"/>
              </a:spcAft>
              <a:buClr>
                <a:schemeClr val="dk1"/>
              </a:buClr>
              <a:buSzPts val="2700"/>
              <a:buFont typeface="Arial"/>
              <a:buNone/>
            </a:pPr>
            <a:endParaRPr sz="2700">
              <a:solidFill>
                <a:schemeClr val="dk1"/>
              </a:solidFill>
            </a:endParaRPr>
          </a:p>
        </p:txBody>
      </p:sp>
      <p:sp>
        <p:nvSpPr>
          <p:cNvPr id="138" name="Google Shape;138;p5"/>
          <p:cNvSpPr txBox="1"/>
          <p:nvPr/>
        </p:nvSpPr>
        <p:spPr>
          <a:xfrm>
            <a:off x="616375" y="13046675"/>
            <a:ext cx="10084500" cy="2727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marR="0" lvl="0" indent="0" algn="l" rtl="0">
              <a:lnSpc>
                <a:spcPct val="100000"/>
              </a:lnSpc>
              <a:spcBef>
                <a:spcPts val="0"/>
              </a:spcBef>
              <a:spcAft>
                <a:spcPts val="0"/>
              </a:spcAft>
              <a:buClr>
                <a:srgbClr val="CC3300"/>
              </a:buClr>
              <a:buSzPts val="3900"/>
              <a:buFont typeface="Arial"/>
              <a:buNone/>
            </a:pPr>
            <a:r>
              <a:rPr lang="en" sz="5000" b="1">
                <a:solidFill>
                  <a:srgbClr val="000080"/>
                </a:solidFill>
              </a:rPr>
              <a:t>Objective</a:t>
            </a:r>
            <a:endParaRPr sz="2500">
              <a:solidFill>
                <a:srgbClr val="000080"/>
              </a:solidFill>
            </a:endParaRPr>
          </a:p>
          <a:p>
            <a:pPr marL="457200" lvl="0" indent="-457200" algn="l" rtl="0">
              <a:spcBef>
                <a:spcPts val="1100"/>
              </a:spcBef>
              <a:spcAft>
                <a:spcPts val="0"/>
              </a:spcAft>
              <a:buClr>
                <a:schemeClr val="dk1"/>
              </a:buClr>
              <a:buSzPts val="3600"/>
              <a:buChar char="●"/>
            </a:pPr>
            <a:r>
              <a:rPr lang="en" sz="3600">
                <a:solidFill>
                  <a:schemeClr val="dk1"/>
                </a:solidFill>
              </a:rPr>
              <a:t>Geolocation and Classification of brick kilns.</a:t>
            </a:r>
            <a:endParaRPr sz="3600">
              <a:solidFill>
                <a:schemeClr val="dk1"/>
              </a:solidFill>
            </a:endParaRPr>
          </a:p>
          <a:p>
            <a:pPr marL="457200" lvl="0" indent="-457200" algn="l" rtl="0">
              <a:spcBef>
                <a:spcPts val="0"/>
              </a:spcBef>
              <a:spcAft>
                <a:spcPts val="0"/>
              </a:spcAft>
              <a:buClr>
                <a:schemeClr val="dk1"/>
              </a:buClr>
              <a:buSzPts val="3600"/>
              <a:buChar char="●"/>
            </a:pPr>
            <a:r>
              <a:rPr lang="en" sz="3600">
                <a:solidFill>
                  <a:schemeClr val="dk1"/>
                </a:solidFill>
              </a:rPr>
              <a:t>Automatic Compliance Monitoring</a:t>
            </a:r>
            <a:endParaRPr sz="2700">
              <a:solidFill>
                <a:schemeClr val="dk1"/>
              </a:solidFill>
            </a:endParaRPr>
          </a:p>
        </p:txBody>
      </p:sp>
      <p:sp>
        <p:nvSpPr>
          <p:cNvPr id="139" name="Google Shape;139;p5"/>
          <p:cNvSpPr txBox="1"/>
          <p:nvPr/>
        </p:nvSpPr>
        <p:spPr>
          <a:xfrm>
            <a:off x="616375" y="6638613"/>
            <a:ext cx="10084500" cy="5765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marR="0" lvl="0" indent="0" algn="l" rtl="0">
              <a:lnSpc>
                <a:spcPct val="100000"/>
              </a:lnSpc>
              <a:spcBef>
                <a:spcPts val="0"/>
              </a:spcBef>
              <a:spcAft>
                <a:spcPts val="0"/>
              </a:spcAft>
              <a:buClr>
                <a:srgbClr val="CC3300"/>
              </a:buClr>
              <a:buSzPts val="3900"/>
              <a:buFont typeface="Arial"/>
              <a:buNone/>
            </a:pPr>
            <a:r>
              <a:rPr lang="en" sz="5000" b="1" i="0" u="none">
                <a:solidFill>
                  <a:srgbClr val="000080"/>
                </a:solidFill>
                <a:latin typeface="Arial"/>
                <a:ea typeface="Arial"/>
                <a:cs typeface="Arial"/>
                <a:sym typeface="Arial"/>
              </a:rPr>
              <a:t>Introduction</a:t>
            </a:r>
            <a:endParaRPr sz="5000">
              <a:solidFill>
                <a:schemeClr val="dk1"/>
              </a:solidFill>
            </a:endParaRPr>
          </a:p>
          <a:p>
            <a:pPr marL="457200" lvl="0" indent="-457200" algn="l" rtl="0">
              <a:spcBef>
                <a:spcPts val="1400"/>
              </a:spcBef>
              <a:spcAft>
                <a:spcPts val="0"/>
              </a:spcAft>
              <a:buClr>
                <a:schemeClr val="dk1"/>
              </a:buClr>
              <a:buSzPts val="3600"/>
              <a:buChar char="●"/>
            </a:pPr>
            <a:r>
              <a:rPr lang="en" sz="3600">
                <a:solidFill>
                  <a:schemeClr val="dk1"/>
                </a:solidFill>
              </a:rPr>
              <a:t>Air pollution kills 7 million people annually.</a:t>
            </a:r>
            <a:endParaRPr sz="3600">
              <a:solidFill>
                <a:schemeClr val="dk1"/>
              </a:solidFill>
            </a:endParaRPr>
          </a:p>
          <a:p>
            <a:pPr marL="457200" lvl="0" indent="-457200" algn="l" rtl="0">
              <a:spcBef>
                <a:spcPts val="0"/>
              </a:spcBef>
              <a:spcAft>
                <a:spcPts val="0"/>
              </a:spcAft>
              <a:buClr>
                <a:schemeClr val="dk1"/>
              </a:buClr>
              <a:buSzPts val="3600"/>
              <a:buChar char="●"/>
            </a:pPr>
            <a:r>
              <a:rPr lang="en" sz="3600">
                <a:solidFill>
                  <a:schemeClr val="dk1"/>
                </a:solidFill>
              </a:rPr>
              <a:t>Brick kilns contribute to 8-14% of air pollution in the Indo-Gangetic plain.</a:t>
            </a:r>
            <a:endParaRPr sz="3600">
              <a:solidFill>
                <a:schemeClr val="dk1"/>
              </a:solidFill>
            </a:endParaRPr>
          </a:p>
          <a:p>
            <a:pPr marL="457200" lvl="0" indent="-457200" algn="l" rtl="0">
              <a:spcBef>
                <a:spcPts val="0"/>
              </a:spcBef>
              <a:spcAft>
                <a:spcPts val="0"/>
              </a:spcAft>
              <a:buClr>
                <a:schemeClr val="dk1"/>
              </a:buClr>
              <a:buSzPts val="3600"/>
              <a:buChar char="●"/>
            </a:pPr>
            <a:r>
              <a:rPr lang="en" sz="3600">
                <a:solidFill>
                  <a:schemeClr val="dk1"/>
                </a:solidFill>
              </a:rPr>
              <a:t>Brick kilns often violate government regulations leading to environmental degradation.</a:t>
            </a:r>
            <a:endParaRPr sz="3600">
              <a:solidFill>
                <a:schemeClr val="dk1"/>
              </a:solidFill>
            </a:endParaRPr>
          </a:p>
          <a:p>
            <a:pPr marL="457200" lvl="0" indent="-457200" algn="l" rtl="0">
              <a:spcBef>
                <a:spcPts val="0"/>
              </a:spcBef>
              <a:spcAft>
                <a:spcPts val="0"/>
              </a:spcAft>
              <a:buClr>
                <a:schemeClr val="dk1"/>
              </a:buClr>
              <a:buSzPts val="3600"/>
              <a:buChar char="●"/>
            </a:pPr>
            <a:r>
              <a:rPr lang="en" sz="3600">
                <a:solidFill>
                  <a:schemeClr val="dk1"/>
                </a:solidFill>
              </a:rPr>
              <a:t>The unorganized nature of brick kilns makes large-scale monitoring challenging.</a:t>
            </a:r>
            <a:endParaRPr sz="2700">
              <a:solidFill>
                <a:schemeClr val="dk1"/>
              </a:solidFill>
            </a:endParaRPr>
          </a:p>
        </p:txBody>
      </p:sp>
      <p:sp>
        <p:nvSpPr>
          <p:cNvPr id="140" name="Google Shape;140;p5"/>
          <p:cNvSpPr txBox="1"/>
          <p:nvPr/>
        </p:nvSpPr>
        <p:spPr>
          <a:xfrm>
            <a:off x="11294275" y="6638625"/>
            <a:ext cx="9885900" cy="22946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marR="0" lvl="0" indent="0" algn="l" rtl="0">
              <a:lnSpc>
                <a:spcPct val="100000"/>
              </a:lnSpc>
              <a:spcBef>
                <a:spcPts val="0"/>
              </a:spcBef>
              <a:spcAft>
                <a:spcPts val="0"/>
              </a:spcAft>
              <a:buClr>
                <a:srgbClr val="CC3300"/>
              </a:buClr>
              <a:buSzPts val="3900"/>
              <a:buFont typeface="Arial"/>
              <a:buNone/>
            </a:pPr>
            <a:r>
              <a:rPr lang="en" sz="5000" b="1" i="0" u="none">
                <a:solidFill>
                  <a:srgbClr val="000080"/>
                </a:solidFill>
                <a:latin typeface="Arial"/>
                <a:ea typeface="Arial"/>
                <a:cs typeface="Arial"/>
                <a:sym typeface="Arial"/>
              </a:rPr>
              <a:t>Method</a:t>
            </a:r>
            <a:endParaRPr sz="2500">
              <a:solidFill>
                <a:srgbClr val="000080"/>
              </a:solidFill>
            </a:endParaRPr>
          </a:p>
          <a:p>
            <a:pPr marL="0" lvl="0" indent="0" algn="l" rtl="0">
              <a:spcBef>
                <a:spcPts val="1400"/>
              </a:spcBef>
              <a:spcAft>
                <a:spcPts val="1000"/>
              </a:spcAft>
              <a:buNone/>
            </a:pPr>
            <a:endParaRPr sz="3600">
              <a:solidFill>
                <a:schemeClr val="dk1"/>
              </a:solidFill>
            </a:endParaRPr>
          </a:p>
        </p:txBody>
      </p:sp>
      <p:sp>
        <p:nvSpPr>
          <p:cNvPr id="141" name="Google Shape;141;p5"/>
          <p:cNvSpPr txBox="1"/>
          <p:nvPr/>
        </p:nvSpPr>
        <p:spPr>
          <a:xfrm>
            <a:off x="21773575" y="6638500"/>
            <a:ext cx="9586200" cy="22946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lvl="0" indent="0" algn="l" rtl="0">
              <a:spcBef>
                <a:spcPts val="0"/>
              </a:spcBef>
              <a:spcAft>
                <a:spcPts val="0"/>
              </a:spcAft>
              <a:buClr>
                <a:schemeClr val="dk1"/>
              </a:buClr>
              <a:buSzPts val="1100"/>
              <a:buFont typeface="Arial"/>
              <a:buNone/>
            </a:pPr>
            <a:r>
              <a:rPr lang="en" sz="5000" b="1">
                <a:solidFill>
                  <a:srgbClr val="000080"/>
                </a:solidFill>
              </a:rPr>
              <a:t>Results</a:t>
            </a:r>
            <a:endParaRPr sz="5000" b="1">
              <a:solidFill>
                <a:srgbClr val="000080"/>
              </a:solidFill>
            </a:endParaRPr>
          </a:p>
          <a:p>
            <a:pPr marL="457200" lvl="0" indent="-457200" algn="l" rtl="0">
              <a:spcBef>
                <a:spcPts val="1400"/>
              </a:spcBef>
              <a:spcAft>
                <a:spcPts val="0"/>
              </a:spcAft>
              <a:buClr>
                <a:schemeClr val="dk1"/>
              </a:buClr>
              <a:buSzPts val="3600"/>
              <a:buChar char="●"/>
            </a:pPr>
            <a:r>
              <a:rPr lang="en" sz="3600" b="1">
                <a:solidFill>
                  <a:schemeClr val="dk1"/>
                </a:solidFill>
              </a:rPr>
              <a:t>23023</a:t>
            </a:r>
            <a:r>
              <a:rPr lang="en" sz="3600">
                <a:solidFill>
                  <a:schemeClr val="dk1"/>
                </a:solidFill>
              </a:rPr>
              <a:t> brick kilns detected &amp; hand-validated from 5 states in the Indo-Gangetic Plain.</a:t>
            </a:r>
            <a:endParaRPr sz="3600">
              <a:solidFill>
                <a:schemeClr val="dk1"/>
              </a:solidFill>
            </a:endParaRPr>
          </a:p>
          <a:p>
            <a:pPr marL="457200" lvl="0" indent="0" algn="l" rtl="0">
              <a:spcBef>
                <a:spcPts val="1400"/>
              </a:spcBef>
              <a:spcAft>
                <a:spcPts val="0"/>
              </a:spcAft>
              <a:buNone/>
            </a:pPr>
            <a:endParaRPr sz="3600">
              <a:solidFill>
                <a:schemeClr val="dk1"/>
              </a:solidFill>
            </a:endParaRPr>
          </a:p>
          <a:p>
            <a:pPr marL="45720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None/>
            </a:pPr>
            <a:endParaRPr sz="3600">
              <a:solidFill>
                <a:schemeClr val="dk1"/>
              </a:solidFill>
            </a:endParaRPr>
          </a:p>
          <a:p>
            <a:pPr marL="457200" lvl="0" indent="-457200" algn="l" rtl="0">
              <a:spcBef>
                <a:spcPts val="1400"/>
              </a:spcBef>
              <a:spcAft>
                <a:spcPts val="0"/>
              </a:spcAft>
              <a:buClr>
                <a:schemeClr val="dk1"/>
              </a:buClr>
              <a:buSzPts val="3600"/>
              <a:buChar char="●"/>
            </a:pPr>
            <a:r>
              <a:rPr lang="en" sz="3600">
                <a:solidFill>
                  <a:schemeClr val="dk1"/>
                </a:solidFill>
              </a:rPr>
              <a:t>We estimate PM</a:t>
            </a:r>
            <a:r>
              <a:rPr lang="en" sz="3600" baseline="-25000">
                <a:solidFill>
                  <a:schemeClr val="dk1"/>
                </a:solidFill>
              </a:rPr>
              <a:t>2.5</a:t>
            </a:r>
            <a:r>
              <a:rPr lang="en" sz="3600">
                <a:solidFill>
                  <a:schemeClr val="dk1"/>
                </a:solidFill>
              </a:rPr>
              <a:t> emissions from brick kilns to be </a:t>
            </a:r>
            <a:r>
              <a:rPr lang="en" sz="3600" b="1">
                <a:solidFill>
                  <a:schemeClr val="dk1"/>
                </a:solidFill>
              </a:rPr>
              <a:t>1428 to 2856</a:t>
            </a:r>
            <a:r>
              <a:rPr lang="en" sz="3600">
                <a:solidFill>
                  <a:schemeClr val="dk1"/>
                </a:solidFill>
              </a:rPr>
              <a:t> tons per day. </a:t>
            </a:r>
            <a:endParaRPr sz="3600">
              <a:solidFill>
                <a:schemeClr val="dk1"/>
              </a:solidFill>
            </a:endParaRPr>
          </a:p>
          <a:p>
            <a:pPr marL="457200" lvl="0" indent="-457200" algn="l" rtl="0">
              <a:spcBef>
                <a:spcPts val="1400"/>
              </a:spcBef>
              <a:spcAft>
                <a:spcPts val="0"/>
              </a:spcAft>
              <a:buClr>
                <a:schemeClr val="dk1"/>
              </a:buClr>
              <a:buSzPts val="3600"/>
              <a:buChar char="●"/>
            </a:pPr>
            <a:r>
              <a:rPr lang="en" sz="3600">
                <a:solidFill>
                  <a:schemeClr val="dk1"/>
                </a:solidFill>
              </a:rPr>
              <a:t>The range will reduce by </a:t>
            </a:r>
            <a:r>
              <a:rPr lang="en" sz="3600" b="1">
                <a:solidFill>
                  <a:schemeClr val="dk1"/>
                </a:solidFill>
              </a:rPr>
              <a:t>16%</a:t>
            </a:r>
            <a:r>
              <a:rPr lang="en" sz="3600">
                <a:solidFill>
                  <a:schemeClr val="dk1"/>
                </a:solidFill>
              </a:rPr>
              <a:t> and </a:t>
            </a:r>
            <a:r>
              <a:rPr lang="en" sz="3600" b="1">
                <a:solidFill>
                  <a:schemeClr val="dk1"/>
                </a:solidFill>
              </a:rPr>
              <a:t>86%</a:t>
            </a:r>
            <a:r>
              <a:rPr lang="en" sz="3600">
                <a:solidFill>
                  <a:schemeClr val="dk1"/>
                </a:solidFill>
              </a:rPr>
              <a:t> if all FCBK Kilns are converted to Zigzag and Hoffmann Kilns respectively.</a:t>
            </a: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0" lvl="0" indent="0" algn="l" rtl="0">
              <a:spcBef>
                <a:spcPts val="1400"/>
              </a:spcBef>
              <a:spcAft>
                <a:spcPts val="0"/>
              </a:spcAft>
              <a:buNone/>
            </a:pPr>
            <a:endParaRPr sz="3600">
              <a:solidFill>
                <a:schemeClr val="dk1"/>
              </a:solidFill>
            </a:endParaRPr>
          </a:p>
          <a:p>
            <a:pPr marL="457200" lvl="0" indent="-457200" algn="l" rtl="0">
              <a:spcBef>
                <a:spcPts val="1400"/>
              </a:spcBef>
              <a:spcAft>
                <a:spcPts val="0"/>
              </a:spcAft>
              <a:buClr>
                <a:schemeClr val="dk1"/>
              </a:buClr>
              <a:buSzPts val="3600"/>
              <a:buChar char="●"/>
            </a:pPr>
            <a:r>
              <a:rPr lang="en" sz="3600">
                <a:solidFill>
                  <a:schemeClr val="dk1"/>
                </a:solidFill>
              </a:rPr>
              <a:t>The correlation of our results with the UPPCB 2019 survey data is 0.87.</a:t>
            </a:r>
            <a:endParaRPr sz="3600">
              <a:solidFill>
                <a:schemeClr val="dk1"/>
              </a:solidFill>
            </a:endParaRPr>
          </a:p>
          <a:p>
            <a:pPr marL="457200" lvl="0" indent="0" algn="l" rtl="0">
              <a:spcBef>
                <a:spcPts val="1400"/>
              </a:spcBef>
              <a:spcAft>
                <a:spcPts val="1000"/>
              </a:spcAft>
              <a:buNone/>
            </a:pPr>
            <a:endParaRPr sz="2700">
              <a:solidFill>
                <a:schemeClr val="dk1"/>
              </a:solidFill>
            </a:endParaRPr>
          </a:p>
        </p:txBody>
      </p:sp>
      <p:sp>
        <p:nvSpPr>
          <p:cNvPr id="142" name="Google Shape;142;p5"/>
          <p:cNvSpPr txBox="1"/>
          <p:nvPr/>
        </p:nvSpPr>
        <p:spPr>
          <a:xfrm>
            <a:off x="32007325" y="6638625"/>
            <a:ext cx="10084500" cy="17727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lvl="0" indent="0" algn="l" rtl="0">
              <a:spcBef>
                <a:spcPts val="0"/>
              </a:spcBef>
              <a:spcAft>
                <a:spcPts val="0"/>
              </a:spcAft>
              <a:buNone/>
            </a:pPr>
            <a:r>
              <a:rPr lang="en" sz="5000" b="1">
                <a:solidFill>
                  <a:srgbClr val="000080"/>
                </a:solidFill>
              </a:rPr>
              <a:t>Compliance Studies</a:t>
            </a:r>
            <a:endParaRPr sz="5000" b="1">
              <a:solidFill>
                <a:srgbClr val="000080"/>
              </a:solidFill>
            </a:endParaRPr>
          </a:p>
          <a:p>
            <a:pPr marL="457200" lvl="0" indent="-457200" algn="just" rtl="0">
              <a:spcBef>
                <a:spcPts val="1000"/>
              </a:spcBef>
              <a:spcAft>
                <a:spcPts val="0"/>
              </a:spcAft>
              <a:buClr>
                <a:schemeClr val="dk1"/>
              </a:buClr>
              <a:buSzPts val="3600"/>
              <a:buChar char="●"/>
            </a:pPr>
            <a:r>
              <a:rPr lang="en" sz="3600" b="1">
                <a:solidFill>
                  <a:schemeClr val="dk1"/>
                </a:solidFill>
              </a:rPr>
              <a:t>Proximity to other brick-kilns</a:t>
            </a:r>
            <a:r>
              <a:rPr lang="en" sz="3600">
                <a:solidFill>
                  <a:schemeClr val="dk1"/>
                </a:solidFill>
              </a:rPr>
              <a:t>: </a:t>
            </a:r>
            <a:r>
              <a:rPr lang="en" sz="3600" b="1">
                <a:solidFill>
                  <a:schemeClr val="dk1"/>
                </a:solidFill>
              </a:rPr>
              <a:t>9777</a:t>
            </a:r>
            <a:r>
              <a:rPr lang="en" sz="3600">
                <a:solidFill>
                  <a:schemeClr val="dk1"/>
                </a:solidFill>
              </a:rPr>
              <a:t> (about </a:t>
            </a:r>
            <a:r>
              <a:rPr lang="en" sz="3600" b="1">
                <a:solidFill>
                  <a:schemeClr val="dk1"/>
                </a:solidFill>
              </a:rPr>
              <a:t>50%</a:t>
            </a:r>
            <a:r>
              <a:rPr lang="en" sz="3600">
                <a:solidFill>
                  <a:schemeClr val="dk1"/>
                </a:solidFill>
              </a:rPr>
              <a:t>) kilns within a km of each other.</a:t>
            </a:r>
            <a:endParaRPr sz="3600" b="1">
              <a:solidFill>
                <a:schemeClr val="dk1"/>
              </a:solidFill>
            </a:endParaRPr>
          </a:p>
          <a:p>
            <a:pPr marL="457200" lvl="0" indent="-457200" algn="just" rtl="0">
              <a:lnSpc>
                <a:spcPct val="100000"/>
              </a:lnSpc>
              <a:spcBef>
                <a:spcPts val="1000"/>
              </a:spcBef>
              <a:spcAft>
                <a:spcPts val="0"/>
              </a:spcAft>
              <a:buClr>
                <a:schemeClr val="dk1"/>
              </a:buClr>
              <a:buSzPts val="3600"/>
              <a:buChar char="●"/>
            </a:pPr>
            <a:r>
              <a:rPr lang="en" sz="3600" b="1">
                <a:solidFill>
                  <a:schemeClr val="dk1"/>
                </a:solidFill>
              </a:rPr>
              <a:t>Distance from Human Habitats</a:t>
            </a:r>
            <a:r>
              <a:rPr lang="en" sz="3600">
                <a:solidFill>
                  <a:schemeClr val="dk1"/>
                </a:solidFill>
              </a:rPr>
              <a:t>: </a:t>
            </a:r>
            <a:r>
              <a:rPr lang="en" sz="3600" b="1">
                <a:solidFill>
                  <a:schemeClr val="dk1"/>
                </a:solidFill>
              </a:rPr>
              <a:t>31.82</a:t>
            </a:r>
            <a:r>
              <a:rPr lang="en" sz="3600">
                <a:solidFill>
                  <a:schemeClr val="dk1"/>
                </a:solidFill>
              </a:rPr>
              <a:t> million people in Indo-Gangetic Plain live within 800m of brick kilns.</a:t>
            </a:r>
            <a:endParaRPr sz="3600">
              <a:solidFill>
                <a:schemeClr val="dk1"/>
              </a:solidFill>
            </a:endParaRPr>
          </a:p>
          <a:p>
            <a:pPr marL="457200" lvl="0" indent="-457200" algn="just" rtl="0">
              <a:lnSpc>
                <a:spcPct val="100000"/>
              </a:lnSpc>
              <a:spcBef>
                <a:spcPts val="0"/>
              </a:spcBef>
              <a:spcAft>
                <a:spcPts val="0"/>
              </a:spcAft>
              <a:buClr>
                <a:schemeClr val="dk1"/>
              </a:buClr>
              <a:buSzPts val="3600"/>
              <a:buChar char="●"/>
            </a:pPr>
            <a:r>
              <a:rPr lang="en" sz="3600" b="1">
                <a:solidFill>
                  <a:schemeClr val="dk1"/>
                </a:solidFill>
              </a:rPr>
              <a:t>Vicinity to Rivers</a:t>
            </a:r>
            <a:r>
              <a:rPr lang="en" sz="3600">
                <a:solidFill>
                  <a:schemeClr val="dk1"/>
                </a:solidFill>
              </a:rPr>
              <a:t>: </a:t>
            </a:r>
            <a:r>
              <a:rPr lang="en" sz="3600" b="1">
                <a:solidFill>
                  <a:schemeClr val="dk1"/>
                </a:solidFill>
              </a:rPr>
              <a:t>1,765</a:t>
            </a:r>
            <a:r>
              <a:rPr lang="en" sz="3600">
                <a:solidFill>
                  <a:schemeClr val="dk1"/>
                </a:solidFill>
              </a:rPr>
              <a:t> (</a:t>
            </a:r>
            <a:r>
              <a:rPr lang="en" sz="3600" b="1">
                <a:solidFill>
                  <a:schemeClr val="dk1"/>
                </a:solidFill>
              </a:rPr>
              <a:t>9%</a:t>
            </a:r>
            <a:r>
              <a:rPr lang="en" sz="3600">
                <a:solidFill>
                  <a:schemeClr val="dk1"/>
                </a:solidFill>
              </a:rPr>
              <a:t>) brick kilns are located within 500 meters of rivers.</a:t>
            </a:r>
            <a:endParaRPr sz="3600">
              <a:solidFill>
                <a:schemeClr val="dk1"/>
              </a:solidFill>
            </a:endParaRPr>
          </a:p>
          <a:p>
            <a:pPr marL="457200" lvl="0" indent="-457200" algn="just" rtl="0">
              <a:lnSpc>
                <a:spcPct val="100000"/>
              </a:lnSpc>
              <a:spcBef>
                <a:spcPts val="1000"/>
              </a:spcBef>
              <a:spcAft>
                <a:spcPts val="0"/>
              </a:spcAft>
              <a:buClr>
                <a:schemeClr val="dk1"/>
              </a:buClr>
              <a:buSzPts val="3600"/>
              <a:buChar char="●"/>
            </a:pPr>
            <a:r>
              <a:rPr lang="en" sz="3600" b="1">
                <a:solidFill>
                  <a:schemeClr val="dk1"/>
                </a:solidFill>
              </a:rPr>
              <a:t>Proximity to Hospitals</a:t>
            </a:r>
            <a:r>
              <a:rPr lang="en" sz="3600">
                <a:solidFill>
                  <a:schemeClr val="dk1"/>
                </a:solidFill>
              </a:rPr>
              <a:t>: </a:t>
            </a:r>
            <a:r>
              <a:rPr lang="en" sz="3600" b="1">
                <a:solidFill>
                  <a:schemeClr val="dk1"/>
                </a:solidFill>
              </a:rPr>
              <a:t>3,057</a:t>
            </a:r>
            <a:r>
              <a:rPr lang="en" sz="3600">
                <a:solidFill>
                  <a:schemeClr val="dk1"/>
                </a:solidFill>
              </a:rPr>
              <a:t> (</a:t>
            </a:r>
            <a:r>
              <a:rPr lang="en" sz="3600" b="1">
                <a:solidFill>
                  <a:schemeClr val="dk1"/>
                </a:solidFill>
              </a:rPr>
              <a:t>16%</a:t>
            </a:r>
            <a:r>
              <a:rPr lang="en" sz="3600">
                <a:solidFill>
                  <a:schemeClr val="dk1"/>
                </a:solidFill>
              </a:rPr>
              <a:t>)  brick kilns are within 800m of hospitals.</a:t>
            </a:r>
            <a:endParaRPr sz="3600">
              <a:solidFill>
                <a:schemeClr val="dk1"/>
              </a:solidFill>
            </a:endParaRPr>
          </a:p>
          <a:p>
            <a:pPr marL="457200" lvl="0" indent="-457200" algn="l" rtl="0">
              <a:lnSpc>
                <a:spcPct val="100000"/>
              </a:lnSpc>
              <a:spcBef>
                <a:spcPts val="1000"/>
              </a:spcBef>
              <a:spcAft>
                <a:spcPts val="0"/>
              </a:spcAft>
              <a:buClr>
                <a:schemeClr val="dk1"/>
              </a:buClr>
              <a:buSzPts val="3600"/>
              <a:buChar char="●"/>
            </a:pPr>
            <a:r>
              <a:rPr lang="en" sz="3600" b="1">
                <a:solidFill>
                  <a:schemeClr val="dk1"/>
                </a:solidFill>
              </a:rPr>
              <a:t>270 (1.4%)</a:t>
            </a:r>
            <a:r>
              <a:rPr lang="en" sz="3600">
                <a:solidFill>
                  <a:schemeClr val="dk1"/>
                </a:solidFill>
              </a:rPr>
              <a:t> of brick kilns violate hospital and river norms.</a:t>
            </a: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r>
              <a:rPr lang="en" sz="2700">
                <a:solidFill>
                  <a:schemeClr val="dk1"/>
                </a:solidFill>
              </a:rPr>
              <a:t>														</a:t>
            </a:r>
            <a:endParaRPr sz="2700">
              <a:solidFill>
                <a:schemeClr val="dk1"/>
              </a:solidFill>
            </a:endParaRPr>
          </a:p>
          <a:p>
            <a:pPr marL="5943600" lvl="0" indent="457200" algn="l" rtl="0">
              <a:spcBef>
                <a:spcPts val="1400"/>
              </a:spcBef>
              <a:spcAft>
                <a:spcPts val="0"/>
              </a:spcAft>
              <a:buClr>
                <a:schemeClr val="dk1"/>
              </a:buClr>
              <a:buSzPts val="1100"/>
              <a:buFont typeface="Arial"/>
              <a:buNone/>
            </a:pPr>
            <a:r>
              <a:rPr lang="en" sz="2700">
                <a:solidFill>
                  <a:schemeClr val="dk1"/>
                </a:solidFill>
              </a:rPr>
              <a:t>			</a:t>
            </a:r>
            <a:endParaRPr sz="2700">
              <a:solidFill>
                <a:schemeClr val="dk1"/>
              </a:solidFill>
            </a:endParaRPr>
          </a:p>
        </p:txBody>
      </p:sp>
      <p:sp>
        <p:nvSpPr>
          <p:cNvPr id="143" name="Google Shape;143;p5"/>
          <p:cNvSpPr txBox="1"/>
          <p:nvPr/>
        </p:nvSpPr>
        <p:spPr>
          <a:xfrm>
            <a:off x="664200" y="549100"/>
            <a:ext cx="41475600" cy="5446800"/>
          </a:xfrm>
          <a:prstGeom prst="rect">
            <a:avLst/>
          </a:prstGeom>
          <a:solidFill>
            <a:srgbClr val="F3F3F3"/>
          </a:solidFill>
          <a:ln>
            <a:noFill/>
          </a:ln>
        </p:spPr>
        <p:txBody>
          <a:bodyPr spcFirstLastPara="1" wrap="square" lIns="527675" tIns="527675" rIns="527675" bIns="527675" anchor="ctr" anchorCtr="0">
            <a:noAutofit/>
          </a:bodyPr>
          <a:lstStyle/>
          <a:p>
            <a:pPr marL="0" marR="0" lvl="0" indent="0" algn="l" rtl="0">
              <a:lnSpc>
                <a:spcPct val="100000"/>
              </a:lnSpc>
              <a:spcBef>
                <a:spcPts val="0"/>
              </a:spcBef>
              <a:spcAft>
                <a:spcPts val="0"/>
              </a:spcAft>
              <a:buClr>
                <a:srgbClr val="CC3300"/>
              </a:buClr>
              <a:buSzPts val="9800"/>
              <a:buFont typeface="Arial"/>
              <a:buNone/>
            </a:pPr>
            <a:endParaRPr sz="8500">
              <a:solidFill>
                <a:srgbClr val="000080"/>
              </a:solidFill>
            </a:endParaRPr>
          </a:p>
        </p:txBody>
      </p:sp>
      <p:sp>
        <p:nvSpPr>
          <p:cNvPr id="144" name="Google Shape;144;p5"/>
          <p:cNvSpPr txBox="1"/>
          <p:nvPr/>
        </p:nvSpPr>
        <p:spPr>
          <a:xfrm>
            <a:off x="1089775" y="3553975"/>
            <a:ext cx="27855900" cy="2442000"/>
          </a:xfrm>
          <a:prstGeom prst="rect">
            <a:avLst/>
          </a:prstGeom>
          <a:noFill/>
          <a:ln>
            <a:noFill/>
          </a:ln>
        </p:spPr>
        <p:txBody>
          <a:bodyPr spcFirstLastPara="1" wrap="square" lIns="351775" tIns="351775" rIns="351775" bIns="351775" anchor="t" anchorCtr="0">
            <a:noAutofit/>
          </a:bodyPr>
          <a:lstStyle/>
          <a:p>
            <a:pPr marL="0" lvl="0" indent="0" algn="l" rtl="0">
              <a:lnSpc>
                <a:spcPct val="120000"/>
              </a:lnSpc>
              <a:spcBef>
                <a:spcPts val="0"/>
              </a:spcBef>
              <a:spcAft>
                <a:spcPts val="0"/>
              </a:spcAft>
              <a:buClr>
                <a:schemeClr val="dk1"/>
              </a:buClr>
              <a:buSzPts val="2800"/>
              <a:buFont typeface="Arial"/>
              <a:buNone/>
            </a:pPr>
            <a:r>
              <a:rPr lang="en" sz="5300">
                <a:solidFill>
                  <a:schemeClr val="dk1"/>
                </a:solidFill>
              </a:rPr>
              <a:t>Rishabh Mondal, Shataxi Dubey, Vannsh Jani, Shrimay Shah, Suraj Jaiswal, Zeel B Patel, Nipun Batra</a:t>
            </a:r>
            <a:endParaRPr sz="5500">
              <a:solidFill>
                <a:schemeClr val="dk1"/>
              </a:solidFill>
            </a:endParaRPr>
          </a:p>
        </p:txBody>
      </p:sp>
      <p:sp>
        <p:nvSpPr>
          <p:cNvPr id="145" name="Google Shape;145;p5"/>
          <p:cNvSpPr txBox="1"/>
          <p:nvPr/>
        </p:nvSpPr>
        <p:spPr>
          <a:xfrm>
            <a:off x="616375" y="16390925"/>
            <a:ext cx="10084500" cy="131943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351775" tIns="351775" rIns="351775" bIns="351775" anchor="t" anchorCtr="0">
            <a:noAutofit/>
          </a:bodyPr>
          <a:lstStyle/>
          <a:p>
            <a:pPr marL="0" lvl="0" indent="0" algn="l" rtl="0">
              <a:spcBef>
                <a:spcPts val="0"/>
              </a:spcBef>
              <a:spcAft>
                <a:spcPts val="0"/>
              </a:spcAft>
              <a:buClr>
                <a:srgbClr val="CC3300"/>
              </a:buClr>
              <a:buSzPts val="3900"/>
              <a:buFont typeface="Arial"/>
              <a:buNone/>
            </a:pPr>
            <a:r>
              <a:rPr lang="en" sz="5000" b="1">
                <a:solidFill>
                  <a:srgbClr val="000080"/>
                </a:solidFill>
              </a:rPr>
              <a:t>Dataset</a:t>
            </a:r>
            <a:endParaRPr sz="3600">
              <a:solidFill>
                <a:srgbClr val="000080"/>
              </a:solidFill>
            </a:endParaRPr>
          </a:p>
          <a:p>
            <a:pPr marL="457200" lvl="0" indent="-457200" algn="l" rtl="0">
              <a:spcBef>
                <a:spcPts val="0"/>
              </a:spcBef>
              <a:spcAft>
                <a:spcPts val="0"/>
              </a:spcAft>
              <a:buClr>
                <a:schemeClr val="dk1"/>
              </a:buClr>
              <a:buSzPts val="3600"/>
              <a:buChar char="●"/>
            </a:pPr>
            <a:r>
              <a:rPr lang="en" sz="3600">
                <a:solidFill>
                  <a:schemeClr val="dk1"/>
                </a:solidFill>
              </a:rPr>
              <a:t>Major types of brick kilns: Zigzag and Fixed Chimney Bull’s Trench Kiln (FCBK)</a:t>
            </a:r>
            <a:endParaRPr sz="3600">
              <a:solidFill>
                <a:schemeClr val="dk1"/>
              </a:solidFill>
            </a:endParaRPr>
          </a:p>
          <a:p>
            <a:pPr marL="0" lvl="0" indent="0" algn="l" rtl="0">
              <a:spcBef>
                <a:spcPts val="1000"/>
              </a:spcBef>
              <a:spcAft>
                <a:spcPts val="0"/>
              </a:spcAft>
              <a:buNone/>
            </a:pPr>
            <a:endParaRPr sz="3600">
              <a:solidFill>
                <a:schemeClr val="dk1"/>
              </a:solidFill>
            </a:endParaRPr>
          </a:p>
          <a:p>
            <a:pPr marL="457200" lvl="0" indent="0" algn="l" rtl="0">
              <a:spcBef>
                <a:spcPts val="1400"/>
              </a:spcBef>
              <a:spcAft>
                <a:spcPts val="0"/>
              </a:spcAft>
              <a:buNone/>
            </a:pPr>
            <a:endParaRPr sz="36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endParaRPr sz="2700">
              <a:solidFill>
                <a:schemeClr val="dk1"/>
              </a:solidFill>
            </a:endParaRPr>
          </a:p>
          <a:p>
            <a:pPr marL="0" lvl="0" indent="0" algn="l" rtl="0">
              <a:spcBef>
                <a:spcPts val="1400"/>
              </a:spcBef>
              <a:spcAft>
                <a:spcPts val="0"/>
              </a:spcAft>
              <a:buClr>
                <a:schemeClr val="dk1"/>
              </a:buClr>
              <a:buSzPts val="1100"/>
              <a:buFont typeface="Arial"/>
              <a:buNone/>
            </a:pPr>
            <a:r>
              <a:rPr lang="en" sz="2700">
                <a:solidFill>
                  <a:schemeClr val="dk1"/>
                </a:solidFill>
              </a:rPr>
              <a:t>                     </a:t>
            </a:r>
            <a:r>
              <a:rPr lang="en" sz="3300">
                <a:solidFill>
                  <a:schemeClr val="dk1"/>
                </a:solidFill>
              </a:rPr>
              <a:t>FCBK                             Zigzag</a:t>
            </a:r>
            <a:endParaRPr sz="3300">
              <a:solidFill>
                <a:schemeClr val="dk1"/>
              </a:solidFill>
            </a:endParaRPr>
          </a:p>
        </p:txBody>
      </p:sp>
      <p:pic>
        <p:nvPicPr>
          <p:cNvPr id="146" name="Google Shape;146;p5"/>
          <p:cNvPicPr preferRelativeResize="0"/>
          <p:nvPr/>
        </p:nvPicPr>
        <p:blipFill>
          <a:blip r:embed="rId3">
            <a:alphaModFix/>
          </a:blip>
          <a:stretch>
            <a:fillRect/>
          </a:stretch>
        </p:blipFill>
        <p:spPr>
          <a:xfrm>
            <a:off x="33277400" y="18881700"/>
            <a:ext cx="7562850" cy="3829050"/>
          </a:xfrm>
          <a:prstGeom prst="rect">
            <a:avLst/>
          </a:prstGeom>
          <a:noFill/>
          <a:ln>
            <a:noFill/>
          </a:ln>
        </p:spPr>
      </p:pic>
      <p:pic>
        <p:nvPicPr>
          <p:cNvPr id="147" name="Google Shape;147;p5"/>
          <p:cNvPicPr preferRelativeResize="0"/>
          <p:nvPr/>
        </p:nvPicPr>
        <p:blipFill>
          <a:blip r:embed="rId4">
            <a:alphaModFix/>
          </a:blip>
          <a:stretch>
            <a:fillRect/>
          </a:stretch>
        </p:blipFill>
        <p:spPr>
          <a:xfrm>
            <a:off x="33277400" y="14612575"/>
            <a:ext cx="7562850" cy="3829050"/>
          </a:xfrm>
          <a:prstGeom prst="rect">
            <a:avLst/>
          </a:prstGeom>
          <a:noFill/>
          <a:ln>
            <a:noFill/>
          </a:ln>
        </p:spPr>
      </p:pic>
      <p:graphicFrame>
        <p:nvGraphicFramePr>
          <p:cNvPr id="148" name="Google Shape;148;p5"/>
          <p:cNvGraphicFramePr/>
          <p:nvPr/>
        </p:nvGraphicFramePr>
        <p:xfrm>
          <a:off x="819025" y="18819713"/>
          <a:ext cx="9679175" cy="4206090"/>
        </p:xfrm>
        <a:graphic>
          <a:graphicData uri="http://schemas.openxmlformats.org/drawingml/2006/table">
            <a:tbl>
              <a:tblPr>
                <a:noFill/>
                <a:tableStyleId>{9C99FC3B-BBCF-4D49-BBCC-4715B96201E2}</a:tableStyleId>
              </a:tblPr>
              <a:tblGrid>
                <a:gridCol w="2854525">
                  <a:extLst>
                    <a:ext uri="{9D8B030D-6E8A-4147-A177-3AD203B41FA5}">
                      <a16:colId xmlns:a16="http://schemas.microsoft.com/office/drawing/2014/main" val="20000"/>
                    </a:ext>
                  </a:extLst>
                </a:gridCol>
                <a:gridCol w="1736250">
                  <a:extLst>
                    <a:ext uri="{9D8B030D-6E8A-4147-A177-3AD203B41FA5}">
                      <a16:colId xmlns:a16="http://schemas.microsoft.com/office/drawing/2014/main" val="20001"/>
                    </a:ext>
                  </a:extLst>
                </a:gridCol>
                <a:gridCol w="1873800">
                  <a:extLst>
                    <a:ext uri="{9D8B030D-6E8A-4147-A177-3AD203B41FA5}">
                      <a16:colId xmlns:a16="http://schemas.microsoft.com/office/drawing/2014/main" val="20002"/>
                    </a:ext>
                  </a:extLst>
                </a:gridCol>
                <a:gridCol w="1681150">
                  <a:extLst>
                    <a:ext uri="{9D8B030D-6E8A-4147-A177-3AD203B41FA5}">
                      <a16:colId xmlns:a16="http://schemas.microsoft.com/office/drawing/2014/main" val="20003"/>
                    </a:ext>
                  </a:extLst>
                </a:gridCol>
                <a:gridCol w="1533450">
                  <a:extLst>
                    <a:ext uri="{9D8B030D-6E8A-4147-A177-3AD203B41FA5}">
                      <a16:colId xmlns:a16="http://schemas.microsoft.com/office/drawing/2014/main" val="20004"/>
                    </a:ext>
                  </a:extLst>
                </a:gridCol>
              </a:tblGrid>
              <a:tr h="705875">
                <a:tc>
                  <a:txBody>
                    <a:bodyPr/>
                    <a:lstStyle/>
                    <a:p>
                      <a:pPr marL="0" lvl="0" indent="0" algn="ctr" rtl="0">
                        <a:spcBef>
                          <a:spcPts val="0"/>
                        </a:spcBef>
                        <a:spcAft>
                          <a:spcPts val="0"/>
                        </a:spcAft>
                        <a:buNone/>
                      </a:pPr>
                      <a:r>
                        <a:rPr lang="en" sz="3600"/>
                        <a:t>Region</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Area (km</a:t>
                      </a:r>
                      <a:r>
                        <a:rPr lang="en" sz="3600" baseline="30000"/>
                        <a:t>2</a:t>
                      </a:r>
                      <a:r>
                        <a:rPr lang="en" sz="3600"/>
                        <a:t>)</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Zigzag</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FCBK</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Total</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extLst>
                  <a:ext uri="{0D108BD9-81ED-4DB2-BD59-A6C34878D82A}">
                    <a16:rowId xmlns:a16="http://schemas.microsoft.com/office/drawing/2014/main" val="10000"/>
                  </a:ext>
                </a:extLst>
              </a:tr>
              <a:tr h="570675">
                <a:tc>
                  <a:txBody>
                    <a:bodyPr/>
                    <a:lstStyle/>
                    <a:p>
                      <a:pPr marL="0" lvl="0" indent="0" algn="ctr" rtl="0">
                        <a:spcBef>
                          <a:spcPts val="0"/>
                        </a:spcBef>
                        <a:spcAft>
                          <a:spcPts val="0"/>
                        </a:spcAft>
                        <a:buNone/>
                      </a:pPr>
                      <a:r>
                        <a:rPr lang="en" sz="3600"/>
                        <a:t>Lucknow</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6400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250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228</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478</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70675">
                <a:tc>
                  <a:txBody>
                    <a:bodyPr/>
                    <a:lstStyle/>
                    <a:p>
                      <a:pPr marL="0" lvl="0" indent="0" algn="ctr" rtl="0">
                        <a:spcBef>
                          <a:spcPts val="0"/>
                        </a:spcBef>
                        <a:spcAft>
                          <a:spcPts val="0"/>
                        </a:spcAft>
                        <a:buNone/>
                      </a:pPr>
                      <a:r>
                        <a:rPr lang="en" sz="3600"/>
                        <a:t>Delhi-NCR</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6400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763</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33</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600"/>
                        <a:t>796</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543950">
                <a:tc>
                  <a:txBody>
                    <a:bodyPr/>
                    <a:lstStyle/>
                    <a:p>
                      <a:pPr marL="0" lvl="0" indent="0" algn="ctr" rtl="0">
                        <a:spcBef>
                          <a:spcPts val="0"/>
                        </a:spcBef>
                        <a:spcAft>
                          <a:spcPts val="0"/>
                        </a:spcAft>
                        <a:buNone/>
                      </a:pPr>
                      <a:r>
                        <a:rPr lang="en" sz="3600"/>
                        <a:t>West Bengal</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400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130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107</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237</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70675">
                <a:tc>
                  <a:txBody>
                    <a:bodyPr/>
                    <a:lstStyle/>
                    <a:p>
                      <a:pPr marL="0" lvl="0" indent="0" algn="ctr" rtl="0">
                        <a:spcBef>
                          <a:spcPts val="0"/>
                        </a:spcBef>
                        <a:spcAft>
                          <a:spcPts val="0"/>
                        </a:spcAft>
                        <a:buNone/>
                      </a:pPr>
                      <a:r>
                        <a:rPr lang="en" sz="3600"/>
                        <a:t>Total</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13200</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1143</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368</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1511</a:t>
                      </a:r>
                      <a:endParaRPr sz="36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extLst>
                  <a:ext uri="{0D108BD9-81ED-4DB2-BD59-A6C34878D82A}">
                    <a16:rowId xmlns:a16="http://schemas.microsoft.com/office/drawing/2014/main" val="10004"/>
                  </a:ext>
                </a:extLst>
              </a:tr>
            </a:tbl>
          </a:graphicData>
        </a:graphic>
      </p:graphicFrame>
      <p:pic>
        <p:nvPicPr>
          <p:cNvPr id="149" name="Google Shape;149;p5"/>
          <p:cNvPicPr preferRelativeResize="0"/>
          <p:nvPr/>
        </p:nvPicPr>
        <p:blipFill>
          <a:blip r:embed="rId5">
            <a:alphaModFix/>
          </a:blip>
          <a:stretch>
            <a:fillRect/>
          </a:stretch>
        </p:blipFill>
        <p:spPr>
          <a:xfrm>
            <a:off x="1089775" y="23474125"/>
            <a:ext cx="4135115" cy="4091551"/>
          </a:xfrm>
          <a:prstGeom prst="rect">
            <a:avLst/>
          </a:prstGeom>
          <a:noFill/>
          <a:ln>
            <a:noFill/>
          </a:ln>
        </p:spPr>
      </p:pic>
      <p:pic>
        <p:nvPicPr>
          <p:cNvPr id="150" name="Google Shape;150;p5"/>
          <p:cNvPicPr preferRelativeResize="0"/>
          <p:nvPr/>
        </p:nvPicPr>
        <p:blipFill>
          <a:blip r:embed="rId6">
            <a:alphaModFix/>
          </a:blip>
          <a:stretch>
            <a:fillRect/>
          </a:stretch>
        </p:blipFill>
        <p:spPr>
          <a:xfrm>
            <a:off x="6227725" y="23475659"/>
            <a:ext cx="3967599" cy="4091541"/>
          </a:xfrm>
          <a:prstGeom prst="rect">
            <a:avLst/>
          </a:prstGeom>
          <a:noFill/>
          <a:ln>
            <a:noFill/>
          </a:ln>
        </p:spPr>
      </p:pic>
      <p:graphicFrame>
        <p:nvGraphicFramePr>
          <p:cNvPr id="151" name="Google Shape;151;p5"/>
          <p:cNvGraphicFramePr/>
          <p:nvPr/>
        </p:nvGraphicFramePr>
        <p:xfrm>
          <a:off x="22052313" y="9736438"/>
          <a:ext cx="9082875" cy="6051850"/>
        </p:xfrm>
        <a:graphic>
          <a:graphicData uri="http://schemas.openxmlformats.org/drawingml/2006/table">
            <a:tbl>
              <a:tblPr>
                <a:noFill/>
                <a:tableStyleId>{9C99FC3B-BBCF-4D49-BBCC-4715B96201E2}</a:tableStyleId>
              </a:tblPr>
              <a:tblGrid>
                <a:gridCol w="3027625">
                  <a:extLst>
                    <a:ext uri="{9D8B030D-6E8A-4147-A177-3AD203B41FA5}">
                      <a16:colId xmlns:a16="http://schemas.microsoft.com/office/drawing/2014/main" val="20000"/>
                    </a:ext>
                  </a:extLst>
                </a:gridCol>
                <a:gridCol w="3027625">
                  <a:extLst>
                    <a:ext uri="{9D8B030D-6E8A-4147-A177-3AD203B41FA5}">
                      <a16:colId xmlns:a16="http://schemas.microsoft.com/office/drawing/2014/main" val="20001"/>
                    </a:ext>
                  </a:extLst>
                </a:gridCol>
                <a:gridCol w="3027625">
                  <a:extLst>
                    <a:ext uri="{9D8B030D-6E8A-4147-A177-3AD203B41FA5}">
                      <a16:colId xmlns:a16="http://schemas.microsoft.com/office/drawing/2014/main" val="20002"/>
                    </a:ext>
                  </a:extLst>
                </a:gridCol>
              </a:tblGrid>
              <a:tr h="734750">
                <a:tc gridSpan="3">
                  <a:txBody>
                    <a:bodyPr/>
                    <a:lstStyle/>
                    <a:p>
                      <a:pPr marL="0" lvl="0" indent="0" algn="ctr" rtl="0">
                        <a:spcBef>
                          <a:spcPts val="0"/>
                        </a:spcBef>
                        <a:spcAft>
                          <a:spcPts val="0"/>
                        </a:spcAft>
                        <a:buNone/>
                      </a:pPr>
                      <a:r>
                        <a:rPr lang="en" sz="3600">
                          <a:solidFill>
                            <a:schemeClr val="dk1"/>
                          </a:solidFill>
                        </a:rPr>
                        <a:t>Number of Brick Kilns detected per State</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34750">
                <a:tc>
                  <a:txBody>
                    <a:bodyPr/>
                    <a:lstStyle/>
                    <a:p>
                      <a:pPr marL="0" lvl="0" indent="0" algn="ctr" rtl="0">
                        <a:spcBef>
                          <a:spcPts val="0"/>
                        </a:spcBef>
                        <a:spcAft>
                          <a:spcPts val="0"/>
                        </a:spcAft>
                        <a:buNone/>
                      </a:pPr>
                      <a:r>
                        <a:rPr lang="en" sz="3600"/>
                        <a:t>State</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Zigzag</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FCBK</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1EFFF"/>
                    </a:solidFill>
                  </a:tcPr>
                </a:tc>
                <a:extLst>
                  <a:ext uri="{0D108BD9-81ED-4DB2-BD59-A6C34878D82A}">
                    <a16:rowId xmlns:a16="http://schemas.microsoft.com/office/drawing/2014/main" val="10001"/>
                  </a:ext>
                </a:extLst>
              </a:tr>
              <a:tr h="863700">
                <a:tc>
                  <a:txBody>
                    <a:bodyPr/>
                    <a:lstStyle/>
                    <a:p>
                      <a:pPr marL="0" lvl="0" indent="0" algn="ctr" rtl="0">
                        <a:spcBef>
                          <a:spcPts val="0"/>
                        </a:spcBef>
                        <a:spcAft>
                          <a:spcPts val="0"/>
                        </a:spcAft>
                        <a:buNone/>
                      </a:pPr>
                      <a:r>
                        <a:rPr lang="en" sz="3600"/>
                        <a:t>Uttar Pradesh</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5394</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6593</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34750">
                <a:tc>
                  <a:txBody>
                    <a:bodyPr/>
                    <a:lstStyle/>
                    <a:p>
                      <a:pPr marL="0" lvl="0" indent="0" algn="ctr" rtl="0">
                        <a:spcBef>
                          <a:spcPts val="0"/>
                        </a:spcBef>
                        <a:spcAft>
                          <a:spcPts val="0"/>
                        </a:spcAft>
                        <a:buNone/>
                      </a:pPr>
                      <a:r>
                        <a:rPr lang="en" sz="3600"/>
                        <a:t>Bihar</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3765</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630</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779650">
                <a:tc>
                  <a:txBody>
                    <a:bodyPr/>
                    <a:lstStyle/>
                    <a:p>
                      <a:pPr marL="0" lvl="0" indent="0" algn="ctr" rtl="0">
                        <a:spcBef>
                          <a:spcPts val="0"/>
                        </a:spcBef>
                        <a:spcAft>
                          <a:spcPts val="0"/>
                        </a:spcAft>
                        <a:buNone/>
                      </a:pPr>
                      <a:r>
                        <a:rPr lang="en" sz="3600"/>
                        <a:t>West Bengal</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1802</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611</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734750">
                <a:tc>
                  <a:txBody>
                    <a:bodyPr/>
                    <a:lstStyle/>
                    <a:p>
                      <a:pPr marL="0" lvl="0" indent="0" algn="ctr" rtl="0">
                        <a:spcBef>
                          <a:spcPts val="0"/>
                        </a:spcBef>
                        <a:spcAft>
                          <a:spcPts val="0"/>
                        </a:spcAft>
                        <a:buNone/>
                      </a:pPr>
                      <a:r>
                        <a:rPr lang="en" sz="3600"/>
                        <a:t>Haryana</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2130</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3600"/>
                        <a:t>91</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734750">
                <a:tc>
                  <a:txBody>
                    <a:bodyPr/>
                    <a:lstStyle/>
                    <a:p>
                      <a:pPr marL="0" lvl="0" indent="0" algn="ctr" rtl="0">
                        <a:spcBef>
                          <a:spcPts val="0"/>
                        </a:spcBef>
                        <a:spcAft>
                          <a:spcPts val="0"/>
                        </a:spcAft>
                        <a:buNone/>
                      </a:pPr>
                      <a:r>
                        <a:rPr lang="en" sz="3600"/>
                        <a:t>Punjab</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1773</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a:t>234</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734750">
                <a:tc>
                  <a:txBody>
                    <a:bodyPr/>
                    <a:lstStyle/>
                    <a:p>
                      <a:pPr marL="0" lvl="0" indent="0" algn="ctr" rtl="0">
                        <a:spcBef>
                          <a:spcPts val="0"/>
                        </a:spcBef>
                        <a:spcAft>
                          <a:spcPts val="0"/>
                        </a:spcAft>
                        <a:buNone/>
                      </a:pPr>
                      <a:r>
                        <a:rPr lang="en" sz="3600"/>
                        <a:t>Total</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14864</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a:txBody>
                    <a:bodyPr/>
                    <a:lstStyle/>
                    <a:p>
                      <a:pPr marL="0" lvl="0" indent="0" algn="ctr" rtl="0">
                        <a:spcBef>
                          <a:spcPts val="0"/>
                        </a:spcBef>
                        <a:spcAft>
                          <a:spcPts val="0"/>
                        </a:spcAft>
                        <a:buNone/>
                      </a:pPr>
                      <a:r>
                        <a:rPr lang="en" sz="3600"/>
                        <a:t>8159</a:t>
                      </a:r>
                      <a:endParaRPr sz="3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extLst>
                  <a:ext uri="{0D108BD9-81ED-4DB2-BD59-A6C34878D82A}">
                    <a16:rowId xmlns:a16="http://schemas.microsoft.com/office/drawing/2014/main" val="10007"/>
                  </a:ext>
                </a:extLst>
              </a:tr>
            </a:tbl>
          </a:graphicData>
        </a:graphic>
      </p:graphicFrame>
      <p:sp>
        <p:nvSpPr>
          <p:cNvPr id="152" name="Google Shape;152;p5"/>
          <p:cNvSpPr txBox="1"/>
          <p:nvPr/>
        </p:nvSpPr>
        <p:spPr>
          <a:xfrm>
            <a:off x="1202125" y="28346900"/>
            <a:ext cx="8913000" cy="932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rPr>
              <a:t>Google Maps Static Imagery Size:1120x1120</a:t>
            </a:r>
            <a:endParaRPr sz="3600">
              <a:solidFill>
                <a:schemeClr val="dk1"/>
              </a:solidFill>
            </a:endParaRPr>
          </a:p>
        </p:txBody>
      </p:sp>
      <p:pic>
        <p:nvPicPr>
          <p:cNvPr id="153" name="Google Shape;153;p5"/>
          <p:cNvPicPr preferRelativeResize="0"/>
          <p:nvPr/>
        </p:nvPicPr>
        <p:blipFill>
          <a:blip r:embed="rId7">
            <a:alphaModFix/>
          </a:blip>
          <a:stretch>
            <a:fillRect/>
          </a:stretch>
        </p:blipFill>
        <p:spPr>
          <a:xfrm>
            <a:off x="24464913" y="26146213"/>
            <a:ext cx="4257675" cy="3133725"/>
          </a:xfrm>
          <a:prstGeom prst="rect">
            <a:avLst/>
          </a:prstGeom>
          <a:noFill/>
          <a:ln>
            <a:noFill/>
          </a:ln>
        </p:spPr>
      </p:pic>
      <p:pic>
        <p:nvPicPr>
          <p:cNvPr id="154" name="Google Shape;154;p5"/>
          <p:cNvPicPr preferRelativeResize="0"/>
          <p:nvPr/>
        </p:nvPicPr>
        <p:blipFill>
          <a:blip r:embed="rId8">
            <a:alphaModFix/>
          </a:blip>
          <a:stretch>
            <a:fillRect/>
          </a:stretch>
        </p:blipFill>
        <p:spPr>
          <a:xfrm>
            <a:off x="22201625" y="19055125"/>
            <a:ext cx="3876675" cy="4171950"/>
          </a:xfrm>
          <a:prstGeom prst="rect">
            <a:avLst/>
          </a:prstGeom>
          <a:noFill/>
          <a:ln>
            <a:noFill/>
          </a:ln>
        </p:spPr>
      </p:pic>
      <p:pic>
        <p:nvPicPr>
          <p:cNvPr id="155" name="Google Shape;155;p5"/>
          <p:cNvPicPr preferRelativeResize="0"/>
          <p:nvPr/>
        </p:nvPicPr>
        <p:blipFill>
          <a:blip r:embed="rId9">
            <a:alphaModFix/>
          </a:blip>
          <a:stretch>
            <a:fillRect/>
          </a:stretch>
        </p:blipFill>
        <p:spPr>
          <a:xfrm>
            <a:off x="27099775" y="19055113"/>
            <a:ext cx="3876675" cy="4171950"/>
          </a:xfrm>
          <a:prstGeom prst="rect">
            <a:avLst/>
          </a:prstGeom>
          <a:noFill/>
          <a:ln>
            <a:noFill/>
          </a:ln>
        </p:spPr>
      </p:pic>
      <p:sp>
        <p:nvSpPr>
          <p:cNvPr id="156" name="Google Shape;156;p5"/>
          <p:cNvSpPr txBox="1"/>
          <p:nvPr/>
        </p:nvSpPr>
        <p:spPr>
          <a:xfrm>
            <a:off x="22110175" y="23270625"/>
            <a:ext cx="8913000" cy="12411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dk1"/>
                </a:solidFill>
              </a:rPr>
              <a:t>Brick Kilns in Uttar Pradesh as per UPPCB 2019 and as per our predictions.</a:t>
            </a:r>
            <a:endParaRPr sz="3600">
              <a:solidFill>
                <a:schemeClr val="dk1"/>
              </a:solidFill>
            </a:endParaRPr>
          </a:p>
        </p:txBody>
      </p:sp>
      <p:sp>
        <p:nvSpPr>
          <p:cNvPr id="157" name="Google Shape;157;p5"/>
          <p:cNvSpPr txBox="1"/>
          <p:nvPr/>
        </p:nvSpPr>
        <p:spPr>
          <a:xfrm>
            <a:off x="32706875" y="22971675"/>
            <a:ext cx="8703900" cy="73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rPr>
              <a:t>Compliance Monitoring in Bihar State</a:t>
            </a:r>
            <a:endParaRPr sz="3600">
              <a:solidFill>
                <a:schemeClr val="dk1"/>
              </a:solidFill>
            </a:endParaRPr>
          </a:p>
        </p:txBody>
      </p:sp>
      <p:sp>
        <p:nvSpPr>
          <p:cNvPr id="158" name="Google Shape;158;p5"/>
          <p:cNvSpPr txBox="1"/>
          <p:nvPr/>
        </p:nvSpPr>
        <p:spPr>
          <a:xfrm>
            <a:off x="1089775" y="27754900"/>
            <a:ext cx="41964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rPr>
              <a:t>FCBK</a:t>
            </a:r>
            <a:endParaRPr sz="3600">
              <a:solidFill>
                <a:schemeClr val="dk1"/>
              </a:solidFill>
            </a:endParaRPr>
          </a:p>
        </p:txBody>
      </p:sp>
      <p:sp>
        <p:nvSpPr>
          <p:cNvPr id="159" name="Google Shape;159;p5"/>
          <p:cNvSpPr txBox="1"/>
          <p:nvPr/>
        </p:nvSpPr>
        <p:spPr>
          <a:xfrm>
            <a:off x="6192024" y="27743850"/>
            <a:ext cx="39675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rPr>
              <a:t>Zigzag</a:t>
            </a:r>
            <a:endParaRPr sz="3600">
              <a:solidFill>
                <a:schemeClr val="dk1"/>
              </a:solidFill>
            </a:endParaRPr>
          </a:p>
        </p:txBody>
      </p:sp>
      <p:graphicFrame>
        <p:nvGraphicFramePr>
          <p:cNvPr id="160" name="Google Shape;160;p5"/>
          <p:cNvGraphicFramePr/>
          <p:nvPr/>
        </p:nvGraphicFramePr>
        <p:xfrm>
          <a:off x="11611600" y="14549338"/>
          <a:ext cx="9251250" cy="3505050"/>
        </p:xfrm>
        <a:graphic>
          <a:graphicData uri="http://schemas.openxmlformats.org/drawingml/2006/table">
            <a:tbl>
              <a:tblPr>
                <a:noFill/>
                <a:tableStyleId>{9C99FC3B-BBCF-4D49-BBCC-4715B96201E2}</a:tableStyleId>
              </a:tblPr>
              <a:tblGrid>
                <a:gridCol w="3083750">
                  <a:extLst>
                    <a:ext uri="{9D8B030D-6E8A-4147-A177-3AD203B41FA5}">
                      <a16:colId xmlns:a16="http://schemas.microsoft.com/office/drawing/2014/main" val="20000"/>
                    </a:ext>
                  </a:extLst>
                </a:gridCol>
                <a:gridCol w="3083750">
                  <a:extLst>
                    <a:ext uri="{9D8B030D-6E8A-4147-A177-3AD203B41FA5}">
                      <a16:colId xmlns:a16="http://schemas.microsoft.com/office/drawing/2014/main" val="20001"/>
                    </a:ext>
                  </a:extLst>
                </a:gridCol>
                <a:gridCol w="3083750">
                  <a:extLst>
                    <a:ext uri="{9D8B030D-6E8A-4147-A177-3AD203B41FA5}">
                      <a16:colId xmlns:a16="http://schemas.microsoft.com/office/drawing/2014/main" val="20002"/>
                    </a:ext>
                  </a:extLst>
                </a:gridCol>
              </a:tblGrid>
              <a:tr h="610500">
                <a:tc gridSpan="3">
                  <a:txBody>
                    <a:bodyPr/>
                    <a:lstStyle/>
                    <a:p>
                      <a:pPr marL="0" lvl="0" indent="0" algn="ctr" rtl="0">
                        <a:spcBef>
                          <a:spcPts val="0"/>
                        </a:spcBef>
                        <a:spcAft>
                          <a:spcPts val="0"/>
                        </a:spcAft>
                        <a:buNone/>
                      </a:pPr>
                      <a:r>
                        <a:rPr lang="en" sz="3400"/>
                        <a:t>In-Region Insights using GMS Imagery</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0500">
                <a:tc>
                  <a:txBody>
                    <a:bodyPr/>
                    <a:lstStyle/>
                    <a:p>
                      <a:pPr marL="0" lvl="0" indent="0" algn="ctr" rtl="0">
                        <a:spcBef>
                          <a:spcPts val="0"/>
                        </a:spcBef>
                        <a:spcAft>
                          <a:spcPts val="0"/>
                        </a:spcAft>
                        <a:buNone/>
                      </a:pPr>
                      <a:r>
                        <a:rPr lang="en" sz="3400"/>
                        <a:t>Model</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gridSpan="2">
                  <a:txBody>
                    <a:bodyPr/>
                    <a:lstStyle/>
                    <a:p>
                      <a:pPr marL="0" lvl="0" indent="0" algn="ctr" rtl="0">
                        <a:spcBef>
                          <a:spcPts val="0"/>
                        </a:spcBef>
                        <a:spcAft>
                          <a:spcPts val="0"/>
                        </a:spcAft>
                        <a:buClr>
                          <a:schemeClr val="dk1"/>
                        </a:buClr>
                        <a:buSzPts val="1100"/>
                        <a:buFont typeface="Arial"/>
                        <a:buNone/>
                      </a:pPr>
                      <a:r>
                        <a:rPr lang="en" sz="3400">
                          <a:solidFill>
                            <a:schemeClr val="dk1"/>
                          </a:solidFill>
                        </a:rPr>
                        <a:t>mAP</a:t>
                      </a:r>
                      <a:r>
                        <a:rPr lang="en" sz="3600" baseline="-25000">
                          <a:solidFill>
                            <a:schemeClr val="dk1"/>
                          </a:solidFill>
                        </a:rPr>
                        <a:t>50</a:t>
                      </a:r>
                      <a:r>
                        <a:rPr lang="en" sz="3400">
                          <a:solidFill>
                            <a:schemeClr val="dk1"/>
                          </a:solidFill>
                        </a:rPr>
                        <a:t> ↑ </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extLst>
                  <a:ext uri="{0D108BD9-81ED-4DB2-BD59-A6C34878D82A}">
                    <a16:rowId xmlns:a16="http://schemas.microsoft.com/office/drawing/2014/main" val="10001"/>
                  </a:ext>
                </a:extLst>
              </a:tr>
              <a:tr h="610500">
                <a:tc>
                  <a:txBody>
                    <a:bodyPr/>
                    <a:lstStyle/>
                    <a:p>
                      <a:pPr marL="0" lvl="0" indent="0" algn="ctr" rtl="0">
                        <a:spcBef>
                          <a:spcPts val="0"/>
                        </a:spcBef>
                        <a:spcAft>
                          <a:spcPts val="0"/>
                        </a:spcAft>
                        <a:buNone/>
                      </a:pP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FCBK</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Zigzag</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10500">
                <a:tc>
                  <a:txBody>
                    <a:bodyPr/>
                    <a:lstStyle/>
                    <a:p>
                      <a:pPr marL="0" lvl="0" indent="0" algn="ctr" rtl="0">
                        <a:spcBef>
                          <a:spcPts val="0"/>
                        </a:spcBef>
                        <a:spcAft>
                          <a:spcPts val="0"/>
                        </a:spcAft>
                        <a:buNone/>
                      </a:pPr>
                      <a:r>
                        <a:rPr lang="en" sz="3400"/>
                        <a:t>YOLOv8x</a:t>
                      </a: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a:t>0.91</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a:t>0.88</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610500">
                <a:tc>
                  <a:txBody>
                    <a:bodyPr/>
                    <a:lstStyle/>
                    <a:p>
                      <a:pPr marL="0" lvl="0" indent="0" algn="ctr" rtl="0">
                        <a:spcBef>
                          <a:spcPts val="0"/>
                        </a:spcBef>
                        <a:spcAft>
                          <a:spcPts val="0"/>
                        </a:spcAft>
                        <a:buNone/>
                      </a:pPr>
                      <a:r>
                        <a:rPr lang="en" sz="3400"/>
                        <a:t>YOLOv8x-obb</a:t>
                      </a:r>
                      <a:endParaRPr sz="3400"/>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400" b="1"/>
                        <a:t>0.94</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400" b="1"/>
                        <a:t>0.92</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61" name="Google Shape;161;p5"/>
          <p:cNvGraphicFramePr/>
          <p:nvPr/>
        </p:nvGraphicFramePr>
        <p:xfrm>
          <a:off x="11611513" y="19940163"/>
          <a:ext cx="9251400" cy="3505050"/>
        </p:xfrm>
        <a:graphic>
          <a:graphicData uri="http://schemas.openxmlformats.org/drawingml/2006/table">
            <a:tbl>
              <a:tblPr>
                <a:noFill/>
                <a:tableStyleId>{9C99FC3B-BBCF-4D49-BBCC-4715B96201E2}</a:tableStyleId>
              </a:tblPr>
              <a:tblGrid>
                <a:gridCol w="3083800">
                  <a:extLst>
                    <a:ext uri="{9D8B030D-6E8A-4147-A177-3AD203B41FA5}">
                      <a16:colId xmlns:a16="http://schemas.microsoft.com/office/drawing/2014/main" val="20000"/>
                    </a:ext>
                  </a:extLst>
                </a:gridCol>
                <a:gridCol w="3083800">
                  <a:extLst>
                    <a:ext uri="{9D8B030D-6E8A-4147-A177-3AD203B41FA5}">
                      <a16:colId xmlns:a16="http://schemas.microsoft.com/office/drawing/2014/main" val="20001"/>
                    </a:ext>
                  </a:extLst>
                </a:gridCol>
                <a:gridCol w="3083800">
                  <a:extLst>
                    <a:ext uri="{9D8B030D-6E8A-4147-A177-3AD203B41FA5}">
                      <a16:colId xmlns:a16="http://schemas.microsoft.com/office/drawing/2014/main" val="20002"/>
                    </a:ext>
                  </a:extLst>
                </a:gridCol>
              </a:tblGrid>
              <a:tr h="610500">
                <a:tc gridSpan="3">
                  <a:txBody>
                    <a:bodyPr/>
                    <a:lstStyle/>
                    <a:p>
                      <a:pPr marL="0" lvl="0" indent="0" algn="ctr" rtl="0">
                        <a:spcBef>
                          <a:spcPts val="0"/>
                        </a:spcBef>
                        <a:spcAft>
                          <a:spcPts val="0"/>
                        </a:spcAft>
                        <a:buNone/>
                      </a:pPr>
                      <a:r>
                        <a:rPr lang="en" sz="3400">
                          <a:solidFill>
                            <a:schemeClr val="dk1"/>
                          </a:solidFill>
                        </a:rPr>
                        <a:t>Cross-Region insights using GMS Imagery</a:t>
                      </a:r>
                      <a:endParaRPr sz="3400"/>
                    </a:p>
                  </a:txBody>
                  <a:tcPr marL="91425" marR="91425" marT="91425" marB="91425" anchor="ctr">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0500">
                <a:tc>
                  <a:txBody>
                    <a:bodyPr/>
                    <a:lstStyle/>
                    <a:p>
                      <a:pPr marL="0" lvl="0" indent="0" algn="ctr" rtl="0">
                        <a:spcBef>
                          <a:spcPts val="0"/>
                        </a:spcBef>
                        <a:spcAft>
                          <a:spcPts val="0"/>
                        </a:spcAft>
                        <a:buNone/>
                      </a:pPr>
                      <a:r>
                        <a:rPr lang="en" sz="3400"/>
                        <a:t>Yolov8x-obb</a:t>
                      </a:r>
                      <a:endParaRPr sz="3400"/>
                    </a:p>
                  </a:txBody>
                  <a:tcPr marL="91425" marR="91425" marT="91425" marB="91425" anchor="ctr">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gridSpan="2">
                  <a:txBody>
                    <a:bodyPr/>
                    <a:lstStyle/>
                    <a:p>
                      <a:pPr marL="0" lvl="0" indent="0" algn="ctr" rtl="0">
                        <a:spcBef>
                          <a:spcPts val="0"/>
                        </a:spcBef>
                        <a:spcAft>
                          <a:spcPts val="0"/>
                        </a:spcAft>
                        <a:buClr>
                          <a:schemeClr val="dk1"/>
                        </a:buClr>
                        <a:buSzPts val="1100"/>
                        <a:buFont typeface="Arial"/>
                        <a:buNone/>
                      </a:pPr>
                      <a:r>
                        <a:rPr lang="en" sz="3400">
                          <a:solidFill>
                            <a:schemeClr val="dk1"/>
                          </a:solidFill>
                        </a:rPr>
                        <a:t>mAP</a:t>
                      </a:r>
                      <a:r>
                        <a:rPr lang="en" sz="3600" baseline="-25000">
                          <a:solidFill>
                            <a:schemeClr val="dk1"/>
                          </a:solidFill>
                        </a:rPr>
                        <a:t>50</a:t>
                      </a:r>
                      <a:r>
                        <a:rPr lang="en" sz="3400">
                          <a:solidFill>
                            <a:schemeClr val="dk1"/>
                          </a:solidFill>
                        </a:rPr>
                        <a:t> ↑ </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extLst>
                  <a:ext uri="{0D108BD9-81ED-4DB2-BD59-A6C34878D82A}">
                    <a16:rowId xmlns:a16="http://schemas.microsoft.com/office/drawing/2014/main" val="10001"/>
                  </a:ext>
                </a:extLst>
              </a:tr>
              <a:tr h="610500">
                <a:tc>
                  <a:txBody>
                    <a:bodyPr/>
                    <a:lstStyle/>
                    <a:p>
                      <a:pPr marL="0" lvl="0" indent="0" algn="ctr" rtl="0">
                        <a:spcBef>
                          <a:spcPts val="0"/>
                        </a:spcBef>
                        <a:spcAft>
                          <a:spcPts val="0"/>
                        </a:spcAft>
                        <a:buNone/>
                      </a:pP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FCBK</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Zigzag</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10500">
                <a:tc>
                  <a:txBody>
                    <a:bodyPr/>
                    <a:lstStyle/>
                    <a:p>
                      <a:pPr marL="0" lvl="0" indent="0" algn="ctr" rtl="0">
                        <a:spcBef>
                          <a:spcPts val="0"/>
                        </a:spcBef>
                        <a:spcAft>
                          <a:spcPts val="0"/>
                        </a:spcAft>
                        <a:buNone/>
                      </a:pPr>
                      <a:r>
                        <a:rPr lang="en" sz="3400"/>
                        <a:t>Delhi</a:t>
                      </a: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a:t>0.59</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b="1"/>
                        <a:t>0.85</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610500">
                <a:tc>
                  <a:txBody>
                    <a:bodyPr/>
                    <a:lstStyle/>
                    <a:p>
                      <a:pPr marL="0" lvl="0" indent="0" algn="ctr" rtl="0">
                        <a:spcBef>
                          <a:spcPts val="0"/>
                        </a:spcBef>
                        <a:spcAft>
                          <a:spcPts val="0"/>
                        </a:spcAft>
                        <a:buNone/>
                      </a:pPr>
                      <a:r>
                        <a:rPr lang="en" sz="3400"/>
                        <a:t>West Bengal</a:t>
                      </a:r>
                      <a:endParaRPr sz="3400"/>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3400" b="1"/>
                        <a:t>0.61</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3400"/>
                        <a:t>0.68</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62" name="Google Shape;162;p5"/>
          <p:cNvGraphicFramePr/>
          <p:nvPr/>
        </p:nvGraphicFramePr>
        <p:xfrm>
          <a:off x="11611600" y="25960575"/>
          <a:ext cx="9251250" cy="3505050"/>
        </p:xfrm>
        <a:graphic>
          <a:graphicData uri="http://schemas.openxmlformats.org/drawingml/2006/table">
            <a:tbl>
              <a:tblPr>
                <a:noFill/>
                <a:tableStyleId>{9C99FC3B-BBCF-4D49-BBCC-4715B96201E2}</a:tableStyleId>
              </a:tblPr>
              <a:tblGrid>
                <a:gridCol w="3083750">
                  <a:extLst>
                    <a:ext uri="{9D8B030D-6E8A-4147-A177-3AD203B41FA5}">
                      <a16:colId xmlns:a16="http://schemas.microsoft.com/office/drawing/2014/main" val="20000"/>
                    </a:ext>
                  </a:extLst>
                </a:gridCol>
                <a:gridCol w="3083750">
                  <a:extLst>
                    <a:ext uri="{9D8B030D-6E8A-4147-A177-3AD203B41FA5}">
                      <a16:colId xmlns:a16="http://schemas.microsoft.com/office/drawing/2014/main" val="20001"/>
                    </a:ext>
                  </a:extLst>
                </a:gridCol>
                <a:gridCol w="3083750">
                  <a:extLst>
                    <a:ext uri="{9D8B030D-6E8A-4147-A177-3AD203B41FA5}">
                      <a16:colId xmlns:a16="http://schemas.microsoft.com/office/drawing/2014/main" val="20002"/>
                    </a:ext>
                  </a:extLst>
                </a:gridCol>
              </a:tblGrid>
              <a:tr h="610500">
                <a:tc gridSpan="3">
                  <a:txBody>
                    <a:bodyPr/>
                    <a:lstStyle/>
                    <a:p>
                      <a:pPr marL="0" lvl="0" indent="0" algn="ctr" rtl="0">
                        <a:spcBef>
                          <a:spcPts val="0"/>
                        </a:spcBef>
                        <a:spcAft>
                          <a:spcPts val="0"/>
                        </a:spcAft>
                        <a:buNone/>
                      </a:pPr>
                      <a:r>
                        <a:rPr lang="en" sz="3400">
                          <a:solidFill>
                            <a:schemeClr val="dk1"/>
                          </a:solidFill>
                        </a:rPr>
                        <a:t>In-Region Insights using Sentinel Imagery</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0500">
                <a:tc>
                  <a:txBody>
                    <a:bodyPr/>
                    <a:lstStyle/>
                    <a:p>
                      <a:pPr marL="0" lvl="0" indent="0" algn="ctr" rtl="0">
                        <a:spcBef>
                          <a:spcPts val="0"/>
                        </a:spcBef>
                        <a:spcAft>
                          <a:spcPts val="0"/>
                        </a:spcAft>
                        <a:buNone/>
                      </a:pPr>
                      <a:r>
                        <a:rPr lang="en" sz="3400"/>
                        <a:t>Model</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gridSpan="2">
                  <a:txBody>
                    <a:bodyPr/>
                    <a:lstStyle/>
                    <a:p>
                      <a:pPr marL="0" lvl="0" indent="0" algn="ctr" rtl="0">
                        <a:spcBef>
                          <a:spcPts val="0"/>
                        </a:spcBef>
                        <a:spcAft>
                          <a:spcPts val="0"/>
                        </a:spcAft>
                        <a:buNone/>
                      </a:pPr>
                      <a:r>
                        <a:rPr lang="en" sz="3400"/>
                        <a:t>mAP</a:t>
                      </a:r>
                      <a:r>
                        <a:rPr lang="en" sz="3600" baseline="-25000">
                          <a:solidFill>
                            <a:schemeClr val="dk1"/>
                          </a:solidFill>
                        </a:rPr>
                        <a:t>50</a:t>
                      </a:r>
                      <a:r>
                        <a:rPr lang="en" sz="3400"/>
                        <a:t> ↑ </a:t>
                      </a:r>
                      <a:endParaRPr sz="3400"/>
                    </a:p>
                  </a:txBody>
                  <a:tcPr marL="91425" marR="91425" marT="91425" marB="91425">
                    <a:lnL w="76200" cap="flat" cmpd="sng">
                      <a:solidFill>
                        <a:schemeClr val="lt1">
                          <a:alpha val="0"/>
                        </a:schemeClr>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1EFFF"/>
                    </a:solidFill>
                  </a:tcPr>
                </a:tc>
                <a:tc hMerge="1">
                  <a:txBody>
                    <a:bodyPr/>
                    <a:lstStyle/>
                    <a:p>
                      <a:endParaRPr lang="en-US"/>
                    </a:p>
                  </a:txBody>
                  <a:tcPr/>
                </a:tc>
                <a:extLst>
                  <a:ext uri="{0D108BD9-81ED-4DB2-BD59-A6C34878D82A}">
                    <a16:rowId xmlns:a16="http://schemas.microsoft.com/office/drawing/2014/main" val="10001"/>
                  </a:ext>
                </a:extLst>
              </a:tr>
              <a:tr h="610500">
                <a:tc>
                  <a:txBody>
                    <a:bodyPr/>
                    <a:lstStyle/>
                    <a:p>
                      <a:pPr marL="0" lvl="0" indent="0" algn="ctr" rtl="0">
                        <a:spcBef>
                          <a:spcPts val="0"/>
                        </a:spcBef>
                        <a:spcAft>
                          <a:spcPts val="0"/>
                        </a:spcAft>
                        <a:buNone/>
                      </a:pP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FCBK</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3400"/>
                        <a:t>Zigzag</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10500">
                <a:tc>
                  <a:txBody>
                    <a:bodyPr/>
                    <a:lstStyle/>
                    <a:p>
                      <a:pPr marL="0" lvl="0" indent="0" algn="ctr" rtl="0">
                        <a:spcBef>
                          <a:spcPts val="0"/>
                        </a:spcBef>
                        <a:spcAft>
                          <a:spcPts val="0"/>
                        </a:spcAft>
                        <a:buNone/>
                      </a:pPr>
                      <a:r>
                        <a:rPr lang="en" sz="3400"/>
                        <a:t>YOLOv8x</a:t>
                      </a:r>
                      <a:endParaRPr sz="3400"/>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a:t>0.27</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400"/>
                        <a:t>0.59</a:t>
                      </a:r>
                      <a:endParaRPr sz="3400"/>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610500">
                <a:tc>
                  <a:txBody>
                    <a:bodyPr/>
                    <a:lstStyle/>
                    <a:p>
                      <a:pPr marL="0" lvl="0" indent="0" algn="ctr" rtl="0">
                        <a:spcBef>
                          <a:spcPts val="0"/>
                        </a:spcBef>
                        <a:spcAft>
                          <a:spcPts val="0"/>
                        </a:spcAft>
                        <a:buNone/>
                      </a:pPr>
                      <a:r>
                        <a:rPr lang="en" sz="3400"/>
                        <a:t>YOLOv8x-obb</a:t>
                      </a:r>
                      <a:endParaRPr sz="3400"/>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400" b="1"/>
                        <a:t>0.34</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400" b="1"/>
                        <a:t>0.60</a:t>
                      </a:r>
                      <a:endParaRPr sz="3400" b="1"/>
                    </a:p>
                  </a:txBody>
                  <a:tcPr marL="91425" marR="91425" marT="91425" marB="91425">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3" name="Google Shape;163;p5"/>
          <p:cNvSpPr/>
          <p:nvPr/>
        </p:nvSpPr>
        <p:spPr>
          <a:xfrm>
            <a:off x="16454188" y="9547625"/>
            <a:ext cx="1818000" cy="8607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Yolov8</a:t>
            </a:r>
            <a:endParaRPr sz="3000">
              <a:solidFill>
                <a:schemeClr val="dk1"/>
              </a:solidFill>
            </a:endParaRPr>
          </a:p>
        </p:txBody>
      </p:sp>
      <p:grpSp>
        <p:nvGrpSpPr>
          <p:cNvPr id="164" name="Google Shape;164;p5"/>
          <p:cNvGrpSpPr/>
          <p:nvPr/>
        </p:nvGrpSpPr>
        <p:grpSpPr>
          <a:xfrm>
            <a:off x="11494050" y="8328413"/>
            <a:ext cx="9470950" cy="5733525"/>
            <a:chOff x="11322363" y="22406338"/>
            <a:chExt cx="9470950" cy="5733525"/>
          </a:xfrm>
        </p:grpSpPr>
        <p:pic>
          <p:nvPicPr>
            <p:cNvPr id="165" name="Google Shape;165;p5"/>
            <p:cNvPicPr preferRelativeResize="0"/>
            <p:nvPr/>
          </p:nvPicPr>
          <p:blipFill rotWithShape="1">
            <a:blip r:embed="rId10">
              <a:alphaModFix/>
            </a:blip>
            <a:srcRect t="25452" r="47605" b="19477"/>
            <a:stretch/>
          </p:blipFill>
          <p:spPr>
            <a:xfrm>
              <a:off x="18975975" y="24513300"/>
              <a:ext cx="1587600" cy="1668000"/>
            </a:xfrm>
            <a:prstGeom prst="rect">
              <a:avLst/>
            </a:prstGeom>
            <a:noFill/>
            <a:ln>
              <a:noFill/>
            </a:ln>
          </p:spPr>
        </p:pic>
        <p:pic>
          <p:nvPicPr>
            <p:cNvPr id="166" name="Google Shape;166;p5"/>
            <p:cNvPicPr preferRelativeResize="0"/>
            <p:nvPr/>
          </p:nvPicPr>
          <p:blipFill>
            <a:blip r:embed="rId11">
              <a:alphaModFix/>
            </a:blip>
            <a:stretch>
              <a:fillRect/>
            </a:stretch>
          </p:blipFill>
          <p:spPr>
            <a:xfrm>
              <a:off x="13583050" y="24404100"/>
              <a:ext cx="1657800" cy="1657500"/>
            </a:xfrm>
            <a:prstGeom prst="rect">
              <a:avLst/>
            </a:prstGeom>
            <a:noFill/>
            <a:ln>
              <a:noFill/>
            </a:ln>
          </p:spPr>
        </p:pic>
        <p:pic>
          <p:nvPicPr>
            <p:cNvPr id="167" name="Google Shape;167;p5"/>
            <p:cNvPicPr preferRelativeResize="0"/>
            <p:nvPr/>
          </p:nvPicPr>
          <p:blipFill>
            <a:blip r:embed="rId12">
              <a:alphaModFix/>
            </a:blip>
            <a:stretch>
              <a:fillRect/>
            </a:stretch>
          </p:blipFill>
          <p:spPr>
            <a:xfrm>
              <a:off x="11417712" y="24899191"/>
              <a:ext cx="2070625" cy="1806609"/>
            </a:xfrm>
            <a:prstGeom prst="rect">
              <a:avLst/>
            </a:prstGeom>
            <a:noFill/>
            <a:ln>
              <a:noFill/>
            </a:ln>
          </p:spPr>
        </p:pic>
        <p:cxnSp>
          <p:nvCxnSpPr>
            <p:cNvPr id="168" name="Google Shape;168;p5"/>
            <p:cNvCxnSpPr/>
            <p:nvPr/>
          </p:nvCxnSpPr>
          <p:spPr>
            <a:xfrm rot="10800000" flipH="1">
              <a:off x="11989100" y="24409825"/>
              <a:ext cx="1584300" cy="1087200"/>
            </a:xfrm>
            <a:prstGeom prst="straightConnector1">
              <a:avLst/>
            </a:prstGeom>
            <a:noFill/>
            <a:ln w="9525" cap="flat" cmpd="sng">
              <a:solidFill>
                <a:srgbClr val="595959"/>
              </a:solidFill>
              <a:prstDash val="solid"/>
              <a:round/>
              <a:headEnd type="none" w="med" len="med"/>
              <a:tailEnd type="none" w="med" len="med"/>
            </a:ln>
          </p:spPr>
        </p:cxnSp>
        <p:pic>
          <p:nvPicPr>
            <p:cNvPr id="169" name="Google Shape;169;p5" title="Verified Sticker"/>
            <p:cNvPicPr preferRelativeResize="0"/>
            <p:nvPr/>
          </p:nvPicPr>
          <p:blipFill>
            <a:blip r:embed="rId13">
              <a:alphaModFix/>
            </a:blip>
            <a:stretch>
              <a:fillRect/>
            </a:stretch>
          </p:blipFill>
          <p:spPr>
            <a:xfrm>
              <a:off x="18100500" y="26705800"/>
              <a:ext cx="845100" cy="845100"/>
            </a:xfrm>
            <a:prstGeom prst="rect">
              <a:avLst/>
            </a:prstGeom>
            <a:noFill/>
            <a:ln>
              <a:noFill/>
            </a:ln>
          </p:spPr>
        </p:pic>
        <p:sp>
          <p:nvSpPr>
            <p:cNvPr id="170" name="Google Shape;170;p5"/>
            <p:cNvSpPr txBox="1"/>
            <p:nvPr/>
          </p:nvSpPr>
          <p:spPr>
            <a:xfrm>
              <a:off x="11322363" y="23140500"/>
              <a:ext cx="2025600" cy="206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rPr>
                <a:t>Indo</a:t>
              </a:r>
              <a:endParaRPr sz="3000">
                <a:solidFill>
                  <a:schemeClr val="dk1"/>
                </a:solidFill>
              </a:endParaRPr>
            </a:p>
            <a:p>
              <a:pPr marL="0" lvl="0" indent="0" algn="ctr" rtl="0">
                <a:spcBef>
                  <a:spcPts val="0"/>
                </a:spcBef>
                <a:spcAft>
                  <a:spcPts val="0"/>
                </a:spcAft>
                <a:buNone/>
              </a:pPr>
              <a:r>
                <a:rPr lang="en" sz="3000">
                  <a:solidFill>
                    <a:schemeClr val="dk1"/>
                  </a:solidFill>
                </a:rPr>
                <a:t>Gangetic Region</a:t>
              </a:r>
              <a:endParaRPr sz="3000">
                <a:solidFill>
                  <a:schemeClr val="dk1"/>
                </a:solidFill>
              </a:endParaRPr>
            </a:p>
          </p:txBody>
        </p:sp>
        <p:cxnSp>
          <p:nvCxnSpPr>
            <p:cNvPr id="171" name="Google Shape;171;p5"/>
            <p:cNvCxnSpPr>
              <a:stCxn id="165" idx="2"/>
              <a:endCxn id="169" idx="3"/>
            </p:cNvCxnSpPr>
            <p:nvPr/>
          </p:nvCxnSpPr>
          <p:spPr>
            <a:xfrm rot="5400000">
              <a:off x="18884175" y="26242800"/>
              <a:ext cx="947100" cy="824100"/>
            </a:xfrm>
            <a:prstGeom prst="bentConnector2">
              <a:avLst/>
            </a:prstGeom>
            <a:noFill/>
            <a:ln w="28575" cap="flat" cmpd="sng">
              <a:solidFill>
                <a:schemeClr val="dk1"/>
              </a:solidFill>
              <a:prstDash val="solid"/>
              <a:round/>
              <a:headEnd type="none" w="med" len="med"/>
              <a:tailEnd type="triangle" w="med" len="med"/>
            </a:ln>
          </p:spPr>
        </p:cxnSp>
        <p:sp>
          <p:nvSpPr>
            <p:cNvPr id="172" name="Google Shape;172;p5"/>
            <p:cNvSpPr txBox="1"/>
            <p:nvPr/>
          </p:nvSpPr>
          <p:spPr>
            <a:xfrm>
              <a:off x="18558225" y="22406338"/>
              <a:ext cx="2070600" cy="12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Detected Kilns</a:t>
              </a:r>
              <a:endParaRPr sz="3000">
                <a:solidFill>
                  <a:schemeClr val="dk1"/>
                </a:solidFill>
              </a:endParaRPr>
            </a:p>
          </p:txBody>
        </p:sp>
        <p:sp>
          <p:nvSpPr>
            <p:cNvPr id="173" name="Google Shape;173;p5"/>
            <p:cNvSpPr txBox="1"/>
            <p:nvPr/>
          </p:nvSpPr>
          <p:spPr>
            <a:xfrm>
              <a:off x="16745113" y="27448963"/>
              <a:ext cx="4048200" cy="69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rPr>
                <a:t>Hand Validation</a:t>
              </a:r>
              <a:endParaRPr sz="3000">
                <a:solidFill>
                  <a:schemeClr val="dk1"/>
                </a:solidFill>
              </a:endParaRPr>
            </a:p>
          </p:txBody>
        </p:sp>
        <p:sp>
          <p:nvSpPr>
            <p:cNvPr id="174" name="Google Shape;174;p5"/>
            <p:cNvSpPr txBox="1"/>
            <p:nvPr/>
          </p:nvSpPr>
          <p:spPr>
            <a:xfrm>
              <a:off x="16023263" y="22406350"/>
              <a:ext cx="2394600" cy="12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Trained Model</a:t>
              </a:r>
              <a:endParaRPr sz="3000">
                <a:solidFill>
                  <a:schemeClr val="dk1"/>
                </a:solidFill>
              </a:endParaRPr>
            </a:p>
          </p:txBody>
        </p:sp>
        <p:sp>
          <p:nvSpPr>
            <p:cNvPr id="175" name="Google Shape;175;p5"/>
            <p:cNvSpPr txBox="1"/>
            <p:nvPr/>
          </p:nvSpPr>
          <p:spPr>
            <a:xfrm>
              <a:off x="13488325" y="22417275"/>
              <a:ext cx="2394600" cy="12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rPr>
                <a:t>Satellite Image</a:t>
              </a:r>
              <a:endParaRPr sz="3000">
                <a:solidFill>
                  <a:schemeClr val="dk1"/>
                </a:solidFill>
              </a:endParaRPr>
            </a:p>
          </p:txBody>
        </p:sp>
        <p:cxnSp>
          <p:nvCxnSpPr>
            <p:cNvPr id="176" name="Google Shape;176;p5"/>
            <p:cNvCxnSpPr>
              <a:stCxn id="169" idx="1"/>
              <a:endCxn id="177" idx="3"/>
            </p:cNvCxnSpPr>
            <p:nvPr/>
          </p:nvCxnSpPr>
          <p:spPr>
            <a:xfrm rot="10800000">
              <a:off x="15657900" y="27128350"/>
              <a:ext cx="2442600" cy="0"/>
            </a:xfrm>
            <a:prstGeom prst="straightConnector1">
              <a:avLst/>
            </a:prstGeom>
            <a:noFill/>
            <a:ln w="28575" cap="flat" cmpd="sng">
              <a:solidFill>
                <a:schemeClr val="dk1"/>
              </a:solidFill>
              <a:prstDash val="solid"/>
              <a:round/>
              <a:headEnd type="none" w="med" len="med"/>
              <a:tailEnd type="triangle" w="med" len="med"/>
            </a:ln>
          </p:spPr>
        </p:cxnSp>
        <p:sp>
          <p:nvSpPr>
            <p:cNvPr id="178" name="Google Shape;178;p5"/>
            <p:cNvSpPr txBox="1"/>
            <p:nvPr/>
          </p:nvSpPr>
          <p:spPr>
            <a:xfrm>
              <a:off x="16282512" y="26651125"/>
              <a:ext cx="14616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Updating</a:t>
              </a:r>
              <a:endParaRPr sz="2400">
                <a:solidFill>
                  <a:schemeClr val="dk1"/>
                </a:solidFill>
              </a:endParaRPr>
            </a:p>
          </p:txBody>
        </p:sp>
        <p:grpSp>
          <p:nvGrpSpPr>
            <p:cNvPr id="179" name="Google Shape;179;p5"/>
            <p:cNvGrpSpPr/>
            <p:nvPr/>
          </p:nvGrpSpPr>
          <p:grpSpPr>
            <a:xfrm>
              <a:off x="13347975" y="26181312"/>
              <a:ext cx="2309833" cy="1491117"/>
              <a:chOff x="2237188" y="2986354"/>
              <a:chExt cx="1676100" cy="1047059"/>
            </a:xfrm>
          </p:grpSpPr>
          <p:sp>
            <p:nvSpPr>
              <p:cNvPr id="177" name="Google Shape;177;p5"/>
              <p:cNvSpPr/>
              <p:nvPr/>
            </p:nvSpPr>
            <p:spPr>
              <a:xfrm>
                <a:off x="2237188" y="3269314"/>
                <a:ext cx="1676100" cy="764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Training Set</a:t>
                </a:r>
                <a:endParaRPr sz="3000">
                  <a:solidFill>
                    <a:schemeClr val="dk1"/>
                  </a:solidFill>
                </a:endParaRPr>
              </a:p>
            </p:txBody>
          </p:sp>
          <p:sp>
            <p:nvSpPr>
              <p:cNvPr id="180" name="Google Shape;180;p5"/>
              <p:cNvSpPr/>
              <p:nvPr/>
            </p:nvSpPr>
            <p:spPr>
              <a:xfrm>
                <a:off x="2902746" y="2986354"/>
                <a:ext cx="213000" cy="198900"/>
              </a:xfrm>
              <a:prstGeom prst="mathPlus">
                <a:avLst>
                  <a:gd name="adj1" fmla="val 2352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181" name="Google Shape;181;p5"/>
            <p:cNvCxnSpPr/>
            <p:nvPr/>
          </p:nvCxnSpPr>
          <p:spPr>
            <a:xfrm rot="10800000" flipH="1">
              <a:off x="14618350" y="23936995"/>
              <a:ext cx="1570500" cy="467100"/>
            </a:xfrm>
            <a:prstGeom prst="bentConnector3">
              <a:avLst>
                <a:gd name="adj1" fmla="val 861"/>
              </a:avLst>
            </a:prstGeom>
            <a:noFill/>
            <a:ln w="28575" cap="flat" cmpd="sng">
              <a:solidFill>
                <a:schemeClr val="dk2"/>
              </a:solidFill>
              <a:prstDash val="solid"/>
              <a:round/>
              <a:headEnd type="none" w="med" len="med"/>
              <a:tailEnd type="triangle" w="med" len="med"/>
            </a:ln>
          </p:spPr>
        </p:cxnSp>
        <p:cxnSp>
          <p:nvCxnSpPr>
            <p:cNvPr id="182" name="Google Shape;182;p5"/>
            <p:cNvCxnSpPr>
              <a:endCxn id="165" idx="0"/>
            </p:cNvCxnSpPr>
            <p:nvPr/>
          </p:nvCxnSpPr>
          <p:spPr>
            <a:xfrm>
              <a:off x="18111975" y="23953500"/>
              <a:ext cx="1657800" cy="559800"/>
            </a:xfrm>
            <a:prstGeom prst="bentConnector2">
              <a:avLst/>
            </a:prstGeom>
            <a:noFill/>
            <a:ln w="28575" cap="flat" cmpd="sng">
              <a:solidFill>
                <a:schemeClr val="dk1"/>
              </a:solidFill>
              <a:prstDash val="solid"/>
              <a:round/>
              <a:headEnd type="none" w="med" len="med"/>
              <a:tailEnd type="triangle" w="med" len="med"/>
            </a:ln>
          </p:spPr>
        </p:cxnSp>
        <p:cxnSp>
          <p:nvCxnSpPr>
            <p:cNvPr id="183" name="Google Shape;183;p5"/>
            <p:cNvCxnSpPr/>
            <p:nvPr/>
          </p:nvCxnSpPr>
          <p:spPr>
            <a:xfrm>
              <a:off x="11996363" y="25502725"/>
              <a:ext cx="1587600" cy="551700"/>
            </a:xfrm>
            <a:prstGeom prst="straightConnector1">
              <a:avLst/>
            </a:prstGeom>
            <a:noFill/>
            <a:ln w="9525" cap="flat" cmpd="sng">
              <a:solidFill>
                <a:srgbClr val="595959"/>
              </a:solidFill>
              <a:prstDash val="solid"/>
              <a:round/>
              <a:headEnd type="none" w="med" len="med"/>
              <a:tailEnd type="none" w="med" len="med"/>
            </a:ln>
          </p:spPr>
        </p:cxnSp>
      </p:grpSp>
      <p:sp>
        <p:nvSpPr>
          <p:cNvPr id="184" name="Google Shape;184;p5"/>
          <p:cNvSpPr txBox="1"/>
          <p:nvPr/>
        </p:nvSpPr>
        <p:spPr>
          <a:xfrm>
            <a:off x="11611675" y="23514813"/>
            <a:ext cx="9251100" cy="2204100"/>
          </a:xfrm>
          <a:prstGeom prst="rect">
            <a:avLst/>
          </a:prstGeom>
          <a:solidFill>
            <a:schemeClr val="lt1"/>
          </a:solidFill>
          <a:ln>
            <a:noFill/>
          </a:ln>
        </p:spPr>
        <p:txBody>
          <a:bodyPr spcFirstLastPara="1" wrap="square" lIns="91425" tIns="91425" rIns="91425" bIns="91425" anchor="t" anchorCtr="0">
            <a:noAutofit/>
          </a:bodyPr>
          <a:lstStyle/>
          <a:p>
            <a:pPr marL="457200" lvl="0" indent="-457200" algn="l" rtl="0">
              <a:spcBef>
                <a:spcPts val="1400"/>
              </a:spcBef>
              <a:spcAft>
                <a:spcPts val="0"/>
              </a:spcAft>
              <a:buClr>
                <a:schemeClr val="dk1"/>
              </a:buClr>
              <a:buSzPts val="3600"/>
              <a:buChar char="●"/>
            </a:pPr>
            <a:r>
              <a:rPr lang="en" sz="3600">
                <a:solidFill>
                  <a:schemeClr val="dk1"/>
                </a:solidFill>
              </a:rPr>
              <a:t>Sentinel-2 provides imagery across time unlike GMS imagery. </a:t>
            </a:r>
            <a:endParaRPr sz="3600">
              <a:solidFill>
                <a:schemeClr val="dk1"/>
              </a:solidFill>
            </a:endParaRPr>
          </a:p>
          <a:p>
            <a:pPr marL="457200" lvl="0" indent="-457200" algn="l" rtl="0">
              <a:spcBef>
                <a:spcPts val="0"/>
              </a:spcBef>
              <a:spcAft>
                <a:spcPts val="0"/>
              </a:spcAft>
              <a:buClr>
                <a:schemeClr val="dk1"/>
              </a:buClr>
              <a:buSzPts val="3600"/>
              <a:buChar char="●"/>
            </a:pPr>
            <a:r>
              <a:rPr lang="en" sz="3600">
                <a:solidFill>
                  <a:schemeClr val="dk1"/>
                </a:solidFill>
              </a:rPr>
              <a:t>GMS has 1 m to pixel ratio while Sentinel has 10 m to pixel ratio.</a:t>
            </a:r>
            <a:endParaRPr sz="14600">
              <a:solidFill>
                <a:schemeClr val="dk1"/>
              </a:solidFill>
              <a:latin typeface="Times New Roman"/>
              <a:ea typeface="Times New Roman"/>
              <a:cs typeface="Times New Roman"/>
              <a:sym typeface="Times New Roman"/>
            </a:endParaRPr>
          </a:p>
        </p:txBody>
      </p:sp>
      <p:sp>
        <p:nvSpPr>
          <p:cNvPr id="185" name="Google Shape;185;p5"/>
          <p:cNvSpPr txBox="1"/>
          <p:nvPr/>
        </p:nvSpPr>
        <p:spPr>
          <a:xfrm>
            <a:off x="11611675" y="18117574"/>
            <a:ext cx="9251100" cy="1607100"/>
          </a:xfrm>
          <a:prstGeom prst="rect">
            <a:avLst/>
          </a:prstGeom>
          <a:solidFill>
            <a:schemeClr val="lt1"/>
          </a:solidFill>
          <a:ln>
            <a:noFill/>
          </a:ln>
        </p:spPr>
        <p:txBody>
          <a:bodyPr spcFirstLastPara="1" wrap="square" lIns="91425" tIns="91425" rIns="91425" bIns="91425" anchor="t" anchorCtr="0">
            <a:noAutofit/>
          </a:bodyPr>
          <a:lstStyle/>
          <a:p>
            <a:pPr marL="457200" lvl="0" indent="-457200" algn="l" rtl="0">
              <a:spcBef>
                <a:spcPts val="1400"/>
              </a:spcBef>
              <a:spcAft>
                <a:spcPts val="0"/>
              </a:spcAft>
              <a:buClr>
                <a:schemeClr val="dk1"/>
              </a:buClr>
              <a:buSzPts val="3600"/>
              <a:buChar char="●"/>
            </a:pPr>
            <a:r>
              <a:rPr lang="en" sz="3600">
                <a:solidFill>
                  <a:schemeClr val="dk1"/>
                </a:solidFill>
              </a:rPr>
              <a:t>To get out of region performance, we checked model performance on Delhi and West Bengal datasets.</a:t>
            </a:r>
            <a:endParaRPr sz="14600">
              <a:solidFill>
                <a:schemeClr val="dk1"/>
              </a:solidFill>
              <a:latin typeface="Times New Roman"/>
              <a:ea typeface="Times New Roman"/>
              <a:cs typeface="Times New Roman"/>
              <a:sym typeface="Times New Roman"/>
            </a:endParaRPr>
          </a:p>
        </p:txBody>
      </p:sp>
      <p:sp>
        <p:nvSpPr>
          <p:cNvPr id="186" name="Google Shape;186;p5"/>
          <p:cNvSpPr txBox="1"/>
          <p:nvPr/>
        </p:nvSpPr>
        <p:spPr>
          <a:xfrm>
            <a:off x="11611525" y="13817800"/>
            <a:ext cx="9251400" cy="381000"/>
          </a:xfrm>
          <a:prstGeom prst="rect">
            <a:avLst/>
          </a:prstGeom>
          <a:solidFill>
            <a:schemeClr val="lt1"/>
          </a:solidFill>
          <a:ln>
            <a:noFill/>
          </a:ln>
        </p:spPr>
        <p:txBody>
          <a:bodyPr spcFirstLastPara="1" wrap="square" lIns="91425" tIns="91425" rIns="91425" bIns="91425" anchor="t" anchorCtr="0">
            <a:noAutofit/>
          </a:bodyPr>
          <a:lstStyle/>
          <a:p>
            <a:pPr marL="457200" lvl="0" indent="-457200" algn="l" rtl="0">
              <a:spcBef>
                <a:spcPts val="0"/>
              </a:spcBef>
              <a:spcAft>
                <a:spcPts val="0"/>
              </a:spcAft>
              <a:buClr>
                <a:schemeClr val="dk1"/>
              </a:buClr>
              <a:buSzPts val="3600"/>
              <a:buChar char="●"/>
            </a:pPr>
            <a:r>
              <a:rPr lang="en" sz="3600">
                <a:solidFill>
                  <a:schemeClr val="dk1"/>
                </a:solidFill>
              </a:rPr>
              <a:t>Initially trained and tested on Lucknow</a:t>
            </a:r>
            <a:endParaRPr sz="3600">
              <a:solidFill>
                <a:schemeClr val="dk1"/>
              </a:solidFill>
            </a:endParaRPr>
          </a:p>
        </p:txBody>
      </p:sp>
      <p:sp>
        <p:nvSpPr>
          <p:cNvPr id="187" name="Google Shape;187;p5"/>
          <p:cNvSpPr txBox="1"/>
          <p:nvPr/>
        </p:nvSpPr>
        <p:spPr>
          <a:xfrm>
            <a:off x="11610850" y="7768400"/>
            <a:ext cx="9082800" cy="738900"/>
          </a:xfrm>
          <a:prstGeom prst="rect">
            <a:avLst/>
          </a:prstGeom>
          <a:solidFill>
            <a:schemeClr val="lt1"/>
          </a:solidFill>
          <a:ln>
            <a:noFill/>
          </a:ln>
        </p:spPr>
        <p:txBody>
          <a:bodyPr spcFirstLastPara="1" wrap="square" lIns="91425" tIns="91425" rIns="91425" bIns="91425" anchor="t" anchorCtr="0">
            <a:noAutofit/>
          </a:bodyPr>
          <a:lstStyle/>
          <a:p>
            <a:pPr marL="457200" lvl="0" indent="-457200" algn="l" rtl="0">
              <a:spcBef>
                <a:spcPts val="0"/>
              </a:spcBef>
              <a:spcAft>
                <a:spcPts val="0"/>
              </a:spcAft>
              <a:buClr>
                <a:schemeClr val="dk1"/>
              </a:buClr>
              <a:buSzPts val="3600"/>
              <a:buChar char="●"/>
            </a:pPr>
            <a:r>
              <a:rPr lang="en" sz="3600">
                <a:solidFill>
                  <a:schemeClr val="dk1"/>
                </a:solidFill>
              </a:rPr>
              <a:t>Object detection with ML.</a:t>
            </a:r>
            <a:endParaRPr sz="3600">
              <a:solidFill>
                <a:schemeClr val="dk1"/>
              </a:solidFill>
            </a:endParaRPr>
          </a:p>
        </p:txBody>
      </p:sp>
      <p:pic>
        <p:nvPicPr>
          <p:cNvPr id="188" name="Google Shape;188;p5"/>
          <p:cNvPicPr preferRelativeResize="0"/>
          <p:nvPr/>
        </p:nvPicPr>
        <p:blipFill>
          <a:blip r:embed="rId14">
            <a:alphaModFix/>
          </a:blip>
          <a:stretch>
            <a:fillRect/>
          </a:stretch>
        </p:blipFill>
        <p:spPr>
          <a:xfrm>
            <a:off x="34786825" y="3296987"/>
            <a:ext cx="7175000" cy="2286885"/>
          </a:xfrm>
          <a:prstGeom prst="rect">
            <a:avLst/>
          </a:prstGeom>
          <a:noFill/>
          <a:ln>
            <a:noFill/>
          </a:ln>
        </p:spPr>
      </p:pic>
      <p:sp>
        <p:nvSpPr>
          <p:cNvPr id="189" name="Google Shape;189;p5"/>
          <p:cNvSpPr txBox="1"/>
          <p:nvPr/>
        </p:nvSpPr>
        <p:spPr>
          <a:xfrm>
            <a:off x="1435275" y="1071725"/>
            <a:ext cx="27855900" cy="280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CC3300"/>
              </a:buClr>
              <a:buSzPts val="9800"/>
              <a:buFont typeface="Arial"/>
              <a:buNone/>
            </a:pPr>
            <a:r>
              <a:rPr lang="en" sz="8500" b="1">
                <a:solidFill>
                  <a:srgbClr val="000080"/>
                </a:solidFill>
              </a:rPr>
              <a:t>Eye in the Sky: Detection and Compliance Monitoring of Brick Kilns using Satellite Imagery</a:t>
            </a:r>
            <a:endParaRPr sz="14600">
              <a:solidFill>
                <a:schemeClr val="dk1"/>
              </a:solidFill>
              <a:latin typeface="Times New Roman"/>
              <a:ea typeface="Times New Roman"/>
              <a:cs typeface="Times New Roman"/>
              <a:sym typeface="Times New Roman"/>
            </a:endParaRPr>
          </a:p>
        </p:txBody>
      </p:sp>
      <p:grpSp>
        <p:nvGrpSpPr>
          <p:cNvPr id="190" name="Google Shape;190;p5"/>
          <p:cNvGrpSpPr/>
          <p:nvPr/>
        </p:nvGrpSpPr>
        <p:grpSpPr>
          <a:xfrm>
            <a:off x="35046837" y="1071730"/>
            <a:ext cx="6914984" cy="1839591"/>
            <a:chOff x="834750" y="1140775"/>
            <a:chExt cx="7977600" cy="2106000"/>
          </a:xfrm>
        </p:grpSpPr>
        <p:sp>
          <p:nvSpPr>
            <p:cNvPr id="191" name="Google Shape;191;p5"/>
            <p:cNvSpPr/>
            <p:nvPr/>
          </p:nvSpPr>
          <p:spPr>
            <a:xfrm>
              <a:off x="834750" y="1140775"/>
              <a:ext cx="7977600" cy="2106000"/>
            </a:xfrm>
            <a:prstGeom prst="rect">
              <a:avLst/>
            </a:prstGeom>
            <a:solidFill>
              <a:srgbClr val="E7E6E6"/>
            </a:solidFill>
            <a:ln>
              <a:noFill/>
            </a:ln>
          </p:spPr>
          <p:txBody>
            <a:bodyPr spcFirstLastPara="1" wrap="square" lIns="102375" tIns="102375" rIns="102375" bIns="1023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p:txBody>
        </p:sp>
        <p:pic>
          <p:nvPicPr>
            <p:cNvPr id="192" name="Google Shape;192;p5"/>
            <p:cNvPicPr preferRelativeResize="0"/>
            <p:nvPr/>
          </p:nvPicPr>
          <p:blipFill rotWithShape="1">
            <a:blip r:embed="rId15">
              <a:alphaModFix/>
            </a:blip>
            <a:srcRect/>
            <a:stretch/>
          </p:blipFill>
          <p:spPr>
            <a:xfrm>
              <a:off x="1028700" y="1423062"/>
              <a:ext cx="7545600" cy="1667975"/>
            </a:xfrm>
            <a:prstGeom prst="rect">
              <a:avLst/>
            </a:prstGeom>
            <a:noFill/>
            <a:ln>
              <a:noFill/>
            </a:ln>
          </p:spPr>
        </p:pic>
      </p:grpSp>
      <p:pic>
        <p:nvPicPr>
          <p:cNvPr id="193" name="Google Shape;193;p5"/>
          <p:cNvPicPr preferRelativeResize="0"/>
          <p:nvPr/>
        </p:nvPicPr>
        <p:blipFill>
          <a:blip r:embed="rId16">
            <a:alphaModFix/>
          </a:blip>
          <a:stretch>
            <a:fillRect/>
          </a:stretch>
        </p:blipFill>
        <p:spPr>
          <a:xfrm>
            <a:off x="29815950" y="950950"/>
            <a:ext cx="4706100" cy="46431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7"/>
          <p:cNvSpPr>
            <a:spLocks noChangeArrowheads="1"/>
          </p:cNvSpPr>
          <p:nvPr/>
        </p:nvSpPr>
        <p:spPr bwMode="auto">
          <a:xfrm>
            <a:off x="-42039" y="837782"/>
            <a:ext cx="42845801" cy="4336089"/>
          </a:xfrm>
          <a:prstGeom prst="rect">
            <a:avLst/>
          </a:prstGeom>
          <a:gradFill>
            <a:gsLst>
              <a:gs pos="5000">
                <a:srgbClr val="235078"/>
              </a:gs>
              <a:gs pos="100000">
                <a:srgbClr val="1482A5"/>
              </a:gs>
            </a:gsLst>
            <a:lin ang="0" scaled="1"/>
          </a:gradFill>
          <a:ln>
            <a:noFill/>
          </a:ln>
        </p:spPr>
        <p:txBody>
          <a:bodyPr wrap="none" anchor="ctr"/>
          <a:lstStyle>
            <a:defPPr>
              <a:defRPr kern="1200"/>
            </a:defPPr>
          </a:lstStyle>
          <a:p>
            <a:endParaRPr lang="en-US" sz="5758" dirty="0"/>
          </a:p>
        </p:txBody>
      </p:sp>
      <p:sp>
        <p:nvSpPr>
          <p:cNvPr id="33" name="Rectangle 29"/>
          <p:cNvSpPr>
            <a:spLocks noChangeArrowheads="1"/>
          </p:cNvSpPr>
          <p:nvPr/>
        </p:nvSpPr>
        <p:spPr bwMode="auto">
          <a:xfrm>
            <a:off x="-42036" y="28130254"/>
            <a:ext cx="42845801" cy="1275272"/>
          </a:xfrm>
          <a:prstGeom prst="rect">
            <a:avLst/>
          </a:prstGeom>
          <a:gradFill>
            <a:gsLst>
              <a:gs pos="5000">
                <a:srgbClr val="235078"/>
              </a:gs>
              <a:gs pos="100000">
                <a:srgbClr val="1482A5"/>
              </a:gs>
            </a:gsLst>
            <a:lin ang="0" scaled="1"/>
          </a:gradFill>
          <a:ln>
            <a:noFill/>
          </a:ln>
        </p:spPr>
        <p:txBody>
          <a:bodyPr lIns="118899" tIns="59450" rIns="118899" bIns="59450" anchor="ctr"/>
          <a:lstStyle>
            <a:defPPr>
              <a:defRPr kern="1200"/>
            </a:defPPr>
          </a:lstStyle>
          <a:p>
            <a:pPr defTabSz="4077739"/>
            <a:endParaRPr lang="en-US" sz="5758">
              <a:solidFill>
                <a:schemeClr val="bg1"/>
              </a:solidFill>
              <a:sym typeface="Symbol" pitchFamily="18" charset="2"/>
            </a:endParaRPr>
          </a:p>
        </p:txBody>
      </p:sp>
      <p:sp>
        <p:nvSpPr>
          <p:cNvPr id="31" name="Title 11">
            <a:extLst>
              <a:ext uri="{FF2B5EF4-FFF2-40B4-BE49-F238E27FC236}">
                <a16:creationId xmlns:a16="http://schemas.microsoft.com/office/drawing/2014/main" id="{A3F6428D-1FA6-42BA-BAEA-3577E1620F6B}"/>
              </a:ext>
            </a:extLst>
          </p:cNvPr>
          <p:cNvSpPr txBox="1"/>
          <p:nvPr/>
        </p:nvSpPr>
        <p:spPr>
          <a:xfrm>
            <a:off x="1328296" y="1394754"/>
            <a:ext cx="40939773" cy="1388839"/>
          </a:xfrm>
          <a:prstGeom prst="rect">
            <a:avLst/>
          </a:prstGeom>
        </p:spPr>
        <p:txBody>
          <a:bodyPr lIns="110973" tIns="55486" rIns="110973" bIns="55486"/>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8582" dirty="0">
                <a:solidFill>
                  <a:schemeClr val="bg1"/>
                </a:solidFill>
                <a:latin typeface="Amaranth" panose="02000503050000020004" pitchFamily="2" charset="0"/>
              </a:rPr>
              <a:t>Tensor Decomposition and Applications</a:t>
            </a:r>
          </a:p>
        </p:txBody>
      </p:sp>
      <p:sp>
        <p:nvSpPr>
          <p:cNvPr id="35" name="Text Placeholder 16">
            <a:extLst>
              <a:ext uri="{FF2B5EF4-FFF2-40B4-BE49-F238E27FC236}">
                <a16:creationId xmlns:a16="http://schemas.microsoft.com/office/drawing/2014/main" id="{30C08963-BE29-4B96-B122-F15F02A3F7E3}"/>
              </a:ext>
            </a:extLst>
          </p:cNvPr>
          <p:cNvSpPr txBox="1"/>
          <p:nvPr/>
        </p:nvSpPr>
        <p:spPr>
          <a:xfrm>
            <a:off x="798878" y="2965718"/>
            <a:ext cx="41206007" cy="1740771"/>
          </a:xfrm>
          <a:prstGeom prst="rect">
            <a:avLst/>
          </a:prstGeom>
        </p:spPr>
        <p:txBody>
          <a:bodyPr wrap="square" lIns="110973" tIns="55486" rIns="110973" bIns="55486">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4811" dirty="0">
                <a:solidFill>
                  <a:schemeClr val="bg1"/>
                </a:solidFill>
                <a:latin typeface="Titillium Web" panose="00000500000000000000" pitchFamily="2" charset="0"/>
              </a:rPr>
              <a:t>Hrriday Viraj Ruparel | Prof. Anirban Dasgupta</a:t>
            </a:r>
          </a:p>
          <a:p>
            <a:pPr algn="ctr"/>
            <a:r>
              <a:rPr lang="en-US" sz="4811" dirty="0">
                <a:solidFill>
                  <a:schemeClr val="bg1"/>
                </a:solidFill>
                <a:latin typeface="Titillium Web" panose="00000500000000000000" pitchFamily="2" charset="0"/>
              </a:rPr>
              <a:t>Computer Science and Engineering, IIT Gandhinagar</a:t>
            </a:r>
          </a:p>
        </p:txBody>
      </p:sp>
      <p:sp>
        <p:nvSpPr>
          <p:cNvPr id="2" name="Rectangle 5"/>
          <p:cNvSpPr>
            <a:spLocks noChangeArrowheads="1"/>
          </p:cNvSpPr>
          <p:nvPr/>
        </p:nvSpPr>
        <p:spPr bwMode="auto">
          <a:xfrm>
            <a:off x="668808" y="5475503"/>
            <a:ext cx="9772081" cy="6491028"/>
          </a:xfrm>
          <a:prstGeom prst="roundRect">
            <a:avLst>
              <a:gd name="adj" fmla="val 1380"/>
            </a:avLst>
          </a:prstGeom>
          <a:solidFill>
            <a:srgbClr val="B4D3E2"/>
          </a:solidFill>
          <a:ln>
            <a:noFill/>
          </a:ln>
          <a:effectLst/>
        </p:spPr>
        <p:txBody>
          <a:bodyPr wrap="none" lIns="237799" tIns="59450" rIns="237799" bIns="59450" anchor="ctr"/>
          <a:lstStyle>
            <a:defPPr>
              <a:defRPr kern="1200"/>
            </a:defPPr>
          </a:lstStyle>
          <a:p>
            <a:pPr defTabSz="4077739"/>
            <a:endParaRPr lang="en-US" sz="3121" dirty="0">
              <a:noFill/>
              <a:latin typeface="Amaranth" panose="02000503050000020004" pitchFamily="2" charset="0"/>
            </a:endParaRPr>
          </a:p>
        </p:txBody>
      </p:sp>
      <p:sp>
        <p:nvSpPr>
          <p:cNvPr id="36" name="Rectangle 5">
            <a:extLst>
              <a:ext uri="{FF2B5EF4-FFF2-40B4-BE49-F238E27FC236}">
                <a16:creationId xmlns:a16="http://schemas.microsoft.com/office/drawing/2014/main" id="{98FCC399-CA5D-4873-B45E-22BAE0F51D2E}"/>
              </a:ext>
            </a:extLst>
          </p:cNvPr>
          <p:cNvSpPr>
            <a:spLocks noChangeArrowheads="1"/>
          </p:cNvSpPr>
          <p:nvPr/>
        </p:nvSpPr>
        <p:spPr bwMode="auto">
          <a:xfrm>
            <a:off x="11233495" y="5598949"/>
            <a:ext cx="9772081" cy="948338"/>
          </a:xfrm>
          <a:prstGeom prst="rect">
            <a:avLst/>
          </a:prstGeom>
          <a:solidFill>
            <a:srgbClr val="1482A5"/>
          </a:solidFill>
          <a:ln>
            <a:noFill/>
          </a:ln>
          <a:effectLst/>
        </p:spPr>
        <p:txBody>
          <a:bodyPr wrap="none" lIns="237799" tIns="59450" rIns="237799" bIns="59450" anchor="ctr"/>
          <a:lstStyle>
            <a:defPPr>
              <a:defRPr kern="1200"/>
            </a:defPPr>
          </a:lstStyle>
          <a:p>
            <a:pPr defTabSz="4077739"/>
            <a:r>
              <a:rPr lang="en-US" sz="4161" dirty="0">
                <a:solidFill>
                  <a:schemeClr val="bg1"/>
                </a:solidFill>
                <a:latin typeface="Amaranth" panose="02000503050000020004" pitchFamily="2" charset="0"/>
              </a:rPr>
              <a:t>Problem Formulation</a:t>
            </a:r>
          </a:p>
        </p:txBody>
      </p:sp>
      <mc:AlternateContent xmlns:mc="http://schemas.openxmlformats.org/markup-compatibility/2006" xmlns:a14="http://schemas.microsoft.com/office/drawing/2010/main">
        <mc:Choice Requires="a14">
          <p:sp>
            <p:nvSpPr>
              <p:cNvPr id="37" name="Text Box 6">
                <a:extLst>
                  <a:ext uri="{FF2B5EF4-FFF2-40B4-BE49-F238E27FC236}">
                    <a16:creationId xmlns:a16="http://schemas.microsoft.com/office/drawing/2014/main" id="{BAB40251-2E35-4623-A6BE-28130F737F03}"/>
                  </a:ext>
                </a:extLst>
              </p:cNvPr>
              <p:cNvSpPr txBox="1">
                <a:spLocks noChangeArrowheads="1"/>
              </p:cNvSpPr>
              <p:nvPr/>
            </p:nvSpPr>
            <p:spPr bwMode="auto">
              <a:xfrm>
                <a:off x="11233495" y="6547287"/>
                <a:ext cx="9772081" cy="531648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118899" tIns="59450" rIns="118899" bIns="5945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defTabSz="1188994" eaLnBrk="1" fontAlgn="base" hangingPunct="1">
                  <a:spcBef>
                    <a:spcPct val="0"/>
                  </a:spcBef>
                  <a:spcAft>
                    <a:spcPct val="0"/>
                  </a:spcAft>
                  <a:buClrTx/>
                  <a:defRPr/>
                </a:pPr>
                <a:r>
                  <a:rPr lang="en-GB" sz="4161" b="1" kern="1200" dirty="0">
                    <a:solidFill>
                      <a:prstClr val="black"/>
                    </a:solidFill>
                    <a:latin typeface="Titillium Web" panose="00000500000000000000" pitchFamily="2" charset="0"/>
                    <a:ea typeface="Open Sans" panose="020B0606030504020204" pitchFamily="34" charset="0"/>
                    <a:cs typeface="Open Sans" panose="020B0606030504020204" pitchFamily="34" charset="0"/>
                  </a:rPr>
                  <a:t>New optimization problem</a:t>
                </a:r>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r>
                  <a:rPr lang="en-GB" sz="1820" dirty="0">
                    <a:solidFill>
                      <a:prstClr val="black"/>
                    </a:solidFill>
                    <a:latin typeface="Titillium Web" panose="00000500000000000000" pitchFamily="2" charset="0"/>
                    <a:ea typeface="Open Sans" panose="020B0606030504020204" pitchFamily="34" charset="0"/>
                    <a:cs typeface="Open Sans" panose="020B0606030504020204" pitchFamily="34" charset="0"/>
                  </a:rPr>
                  <a:t> </a:t>
                </a:r>
                <a:endParaRPr lang="en-GB" sz="260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14:m>
                  <m:oMathPara xmlns:m="http://schemas.openxmlformats.org/officeDocument/2006/math">
                    <m:oMathParaPr>
                      <m:jc m:val="centerGroup"/>
                    </m:oMathParaPr>
                    <m:oMath xmlns:m="http://schemas.openxmlformats.org/officeDocument/2006/math">
                      <m:func>
                        <m:func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funcPr>
                        <m:fName>
                          <m:limLow>
                            <m:limLow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IN" sz="3121">
                                  <a:solidFill>
                                    <a:prstClr val="black"/>
                                  </a:solidFill>
                                  <a:latin typeface="Cambria Math" panose="02040503050406030204" pitchFamily="18" charset="0"/>
                                  <a:ea typeface="Open Sans" panose="020B0606030504020204" pitchFamily="34" charset="0"/>
                                  <a:cs typeface="Open Sans" panose="020B0606030504020204" pitchFamily="34" charset="0"/>
                                </a:rPr>
                                <m:t>min</m:t>
                              </m:r>
                            </m:e>
                            <m:lim>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𝒢</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1</m:t>
                                  </m:r>
                                </m:sub>
                              </m:s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𝒢</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2</m:t>
                                  </m:r>
                                </m:sub>
                              </m:s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 </m:t>
                              </m:r>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𝒢</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𝑁</m:t>
                                  </m:r>
                                </m:sub>
                              </m:sSub>
                            </m:lim>
                          </m:limLow>
                        </m:fName>
                        <m:e>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d>
                                <m:dPr>
                                  <m:begChr m:val="‖"/>
                                  <m:endChr m:val="‖"/>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d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𝒜</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acc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𝒜</m:t>
                                      </m:r>
                                    </m:e>
                                  </m:acc>
                                </m:e>
                              </m:d>
                            </m:e>
                            <m:sub>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𝐿</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1</m:t>
                                  </m:r>
                                </m:sub>
                              </m:sSub>
                            </m:sub>
                          </m:sSub>
                        </m:e>
                      </m:func>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𝒜</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m:t>
                      </m:r>
                      <m:acc>
                        <m:accPr>
                          <m:chr m:val="̂"/>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acc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𝒜</m:t>
                          </m:r>
                        </m:e>
                      </m:acc>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p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ℝ</m:t>
                          </m:r>
                        </m:e>
                        <m:sup>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𝑛</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1</m:t>
                              </m:r>
                            </m:sub>
                          </m:s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𝑛</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2</m:t>
                              </m:r>
                            </m:sub>
                          </m:s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𝑛</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𝑁</m:t>
                              </m:r>
                            </m:sub>
                          </m:sSub>
                        </m:sup>
                      </m:sSup>
                    </m:oMath>
                  </m:oMathPara>
                </a14:m>
                <a:endParaRPr lang="en-IN"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r>
                  <a:rPr lang="en-IN" sz="130" dirty="0">
                    <a:solidFill>
                      <a:prstClr val="black"/>
                    </a:solidFill>
                    <a:latin typeface="Titillium Web" panose="00000500000000000000" pitchFamily="2" charset="0"/>
                    <a:ea typeface="Open Sans" panose="020B0606030504020204" pitchFamily="34" charset="0"/>
                    <a:cs typeface="Open Sans" panose="020B0606030504020204" pitchFamily="34" charset="0"/>
                  </a:rPr>
                  <a:t>.</a:t>
                </a:r>
                <a:br>
                  <a:rPr lang="en-IN"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br>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14:m>
                  <m:oMathPara xmlns:m="http://schemas.openxmlformats.org/officeDocument/2006/math">
                    <m:oMathParaPr>
                      <m:jc m:val="centerGroup"/>
                    </m:oMathParaPr>
                    <m:oMath xmlns:m="http://schemas.openxmlformats.org/officeDocument/2006/math">
                      <m:acc>
                        <m:accPr>
                          <m:chr m:val="̂"/>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acc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𝒜</m:t>
                          </m:r>
                        </m:e>
                      </m:acc>
                      <m:r>
                        <a:rPr lang="en-IN" sz="3121" i="1" dirty="0">
                          <a:solidFill>
                            <a:prstClr val="black"/>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IN" sz="3121" i="1">
                              <a:latin typeface="Cambria Math" panose="02040503050406030204" pitchFamily="18" charset="0"/>
                            </a:rPr>
                          </m:ctrlPr>
                        </m:sSubPr>
                        <m:e>
                          <m:r>
                            <a:rPr lang="en-IN" sz="3121" i="1">
                              <a:latin typeface="Cambria Math" panose="02040503050406030204" pitchFamily="18" charset="0"/>
                            </a:rPr>
                            <m:t>𝒢</m:t>
                          </m:r>
                        </m:e>
                        <m:sub>
                          <m:r>
                            <a:rPr lang="en-IN" sz="3121" i="1">
                              <a:latin typeface="Cambria Math" panose="02040503050406030204" pitchFamily="18" charset="0"/>
                            </a:rPr>
                            <m:t>1</m:t>
                          </m:r>
                        </m:sub>
                      </m:sSub>
                      <m:r>
                        <a:rPr lang="en-IN" sz="3121" i="1">
                          <a:latin typeface="Cambria Math" panose="02040503050406030204" pitchFamily="18" charset="0"/>
                        </a:rPr>
                        <m:t> </m:t>
                      </m:r>
                      <m:sSubSup>
                        <m:sSubSupPr>
                          <m:ctrlPr>
                            <a:rPr lang="en-IN" sz="3121" i="1">
                              <a:latin typeface="Cambria Math" panose="02040503050406030204" pitchFamily="18" charset="0"/>
                            </a:rPr>
                          </m:ctrlPr>
                        </m:sSubSupPr>
                        <m:e>
                          <m:r>
                            <a:rPr lang="en-IN" sz="3121" i="1">
                              <a:latin typeface="Cambria Math" panose="02040503050406030204" pitchFamily="18" charset="0"/>
                            </a:rPr>
                            <m:t>×</m:t>
                          </m:r>
                        </m:e>
                        <m:sub>
                          <m:r>
                            <a:rPr lang="en-IN" sz="3121" i="1">
                              <a:latin typeface="Cambria Math" panose="02040503050406030204" pitchFamily="18" charset="0"/>
                            </a:rPr>
                            <m:t>3</m:t>
                          </m:r>
                        </m:sub>
                        <m:sup>
                          <m:r>
                            <a:rPr lang="en-IN" sz="3121" i="1">
                              <a:latin typeface="Cambria Math" panose="02040503050406030204" pitchFamily="18" charset="0"/>
                            </a:rPr>
                            <m:t>1</m:t>
                          </m:r>
                        </m:sup>
                      </m:sSubSup>
                      <m:sSub>
                        <m:sSubPr>
                          <m:ctrlPr>
                            <a:rPr lang="en-IN" sz="3121" i="1">
                              <a:latin typeface="Cambria Math" panose="02040503050406030204" pitchFamily="18" charset="0"/>
                            </a:rPr>
                          </m:ctrlPr>
                        </m:sSubPr>
                        <m:e>
                          <m:r>
                            <a:rPr lang="en-IN" sz="3121" i="1">
                              <a:latin typeface="Cambria Math" panose="02040503050406030204" pitchFamily="18" charset="0"/>
                            </a:rPr>
                            <m:t>  </m:t>
                          </m:r>
                          <m:r>
                            <a:rPr lang="en-IN" sz="3121" i="1">
                              <a:latin typeface="Cambria Math" panose="02040503050406030204" pitchFamily="18" charset="0"/>
                            </a:rPr>
                            <m:t>𝒢</m:t>
                          </m:r>
                        </m:e>
                        <m:sub>
                          <m:r>
                            <a:rPr lang="en-IN" sz="3121" i="1">
                              <a:latin typeface="Cambria Math" panose="02040503050406030204" pitchFamily="18" charset="0"/>
                            </a:rPr>
                            <m:t>2</m:t>
                          </m:r>
                        </m:sub>
                      </m:sSub>
                      <m:r>
                        <a:rPr lang="en-IN" sz="3121" i="1">
                          <a:latin typeface="Cambria Math" panose="02040503050406030204" pitchFamily="18" charset="0"/>
                        </a:rPr>
                        <m:t>  </m:t>
                      </m:r>
                      <m:sSubSup>
                        <m:sSubSupPr>
                          <m:ctrlPr>
                            <a:rPr lang="en-IN" sz="3121" i="1">
                              <a:latin typeface="Cambria Math" panose="02040503050406030204" pitchFamily="18" charset="0"/>
                            </a:rPr>
                          </m:ctrlPr>
                        </m:sSubSupPr>
                        <m:e>
                          <m:r>
                            <a:rPr lang="en-IN" sz="3121" i="1">
                              <a:latin typeface="Cambria Math" panose="02040503050406030204" pitchFamily="18" charset="0"/>
                            </a:rPr>
                            <m:t>×</m:t>
                          </m:r>
                        </m:e>
                        <m:sub>
                          <m:r>
                            <a:rPr lang="en-IN" sz="3121" i="1">
                              <a:latin typeface="Cambria Math" panose="02040503050406030204" pitchFamily="18" charset="0"/>
                            </a:rPr>
                            <m:t>3</m:t>
                          </m:r>
                        </m:sub>
                        <m:sup>
                          <m:r>
                            <a:rPr lang="en-IN" sz="3121" i="1">
                              <a:latin typeface="Cambria Math" panose="02040503050406030204" pitchFamily="18" charset="0"/>
                            </a:rPr>
                            <m:t>1</m:t>
                          </m:r>
                        </m:sup>
                      </m:sSubSup>
                      <m:r>
                        <a:rPr lang="en-IN" sz="3121" i="1">
                          <a:latin typeface="Cambria Math" panose="02040503050406030204" pitchFamily="18" charset="0"/>
                        </a:rPr>
                        <m:t>…</m:t>
                      </m:r>
                      <m:sSubSup>
                        <m:sSubSupPr>
                          <m:ctrlPr>
                            <a:rPr lang="en-IN" sz="3121" i="1">
                              <a:latin typeface="Cambria Math" panose="02040503050406030204" pitchFamily="18" charset="0"/>
                            </a:rPr>
                          </m:ctrlPr>
                        </m:sSubSupPr>
                        <m:e>
                          <m:r>
                            <a:rPr lang="en-IN" sz="3121" i="1">
                              <a:latin typeface="Cambria Math" panose="02040503050406030204" pitchFamily="18" charset="0"/>
                            </a:rPr>
                            <m:t>×</m:t>
                          </m:r>
                        </m:e>
                        <m:sub>
                          <m:r>
                            <a:rPr lang="en-IN" sz="3121" i="1">
                              <a:latin typeface="Cambria Math" panose="02040503050406030204" pitchFamily="18" charset="0"/>
                            </a:rPr>
                            <m:t>3</m:t>
                          </m:r>
                        </m:sub>
                        <m:sup>
                          <m:r>
                            <a:rPr lang="en-IN" sz="3121" i="1">
                              <a:latin typeface="Cambria Math" panose="02040503050406030204" pitchFamily="18" charset="0"/>
                            </a:rPr>
                            <m:t>1</m:t>
                          </m:r>
                        </m:sup>
                      </m:sSubSup>
                      <m:sSub>
                        <m:sSubPr>
                          <m:ctrlPr>
                            <a:rPr lang="en-IN" sz="3121" i="1">
                              <a:latin typeface="Cambria Math" panose="02040503050406030204" pitchFamily="18" charset="0"/>
                            </a:rPr>
                          </m:ctrlPr>
                        </m:sSubPr>
                        <m:e>
                          <m:r>
                            <a:rPr lang="en-IN" sz="3121" i="1">
                              <a:latin typeface="Cambria Math" panose="02040503050406030204" pitchFamily="18" charset="0"/>
                            </a:rPr>
                            <m:t>  </m:t>
                          </m:r>
                          <m:r>
                            <a:rPr lang="en-IN" sz="3121" i="1">
                              <a:latin typeface="Cambria Math" panose="02040503050406030204" pitchFamily="18" charset="0"/>
                            </a:rPr>
                            <m:t>𝒢</m:t>
                          </m:r>
                        </m:e>
                        <m:sub>
                          <m:r>
                            <a:rPr lang="en-IN" sz="3121" i="1">
                              <a:latin typeface="Cambria Math" panose="02040503050406030204" pitchFamily="18" charset="0"/>
                            </a:rPr>
                            <m:t>𝑁</m:t>
                          </m:r>
                        </m:sub>
                      </m:sSub>
                      <m:r>
                        <a:rPr lang="en-IN" sz="3121" i="1">
                          <a:latin typeface="Cambria Math" panose="02040503050406030204" pitchFamily="18" charset="0"/>
                        </a:rPr>
                        <m:t>,  </m:t>
                      </m:r>
                      <m:sSub>
                        <m:sSubPr>
                          <m:ctrlPr>
                            <a:rPr lang="en-IN" sz="3121" i="1">
                              <a:latin typeface="Cambria Math" panose="02040503050406030204" pitchFamily="18" charset="0"/>
                            </a:rPr>
                          </m:ctrlPr>
                        </m:sSubPr>
                        <m:e>
                          <m:r>
                            <a:rPr lang="en-IN" sz="3121" i="1">
                              <a:latin typeface="Cambria Math" panose="02040503050406030204" pitchFamily="18" charset="0"/>
                            </a:rPr>
                            <m:t>𝒢</m:t>
                          </m:r>
                        </m:e>
                        <m:sub>
                          <m:r>
                            <a:rPr lang="en-IN" sz="3121" i="1">
                              <a:latin typeface="Cambria Math" panose="02040503050406030204" pitchFamily="18" charset="0"/>
                            </a:rPr>
                            <m:t>𝑖</m:t>
                          </m:r>
                        </m:sub>
                      </m:sSub>
                      <m:r>
                        <a:rPr lang="en-IN" sz="3121" i="1">
                          <a:latin typeface="Cambria Math" panose="02040503050406030204" pitchFamily="18" charset="0"/>
                        </a:rPr>
                        <m:t>∈</m:t>
                      </m:r>
                      <m:sSup>
                        <m:sSupPr>
                          <m:ctrlPr>
                            <a:rPr lang="en-IN" sz="3121" i="1">
                              <a:latin typeface="Cambria Math" panose="02040503050406030204" pitchFamily="18" charset="0"/>
                            </a:rPr>
                          </m:ctrlPr>
                        </m:sSupPr>
                        <m:e>
                          <m:r>
                            <a:rPr lang="en-IN" sz="3121" i="1">
                              <a:latin typeface="Cambria Math" panose="02040503050406030204" pitchFamily="18" charset="0"/>
                            </a:rPr>
                            <m:t>ℝ</m:t>
                          </m:r>
                        </m:e>
                        <m:sup>
                          <m:sSub>
                            <m:sSubPr>
                              <m:ctrlPr>
                                <a:rPr lang="en-IN" sz="3121" i="1">
                                  <a:latin typeface="Cambria Math" panose="02040503050406030204" pitchFamily="18" charset="0"/>
                                </a:rPr>
                              </m:ctrlPr>
                            </m:sSubPr>
                            <m:e>
                              <m:r>
                                <a:rPr lang="en-IN" sz="3121" i="1">
                                  <a:latin typeface="Cambria Math" panose="02040503050406030204" pitchFamily="18" charset="0"/>
                                </a:rPr>
                                <m:t>𝑟</m:t>
                              </m:r>
                            </m:e>
                            <m:sub>
                              <m:r>
                                <a:rPr lang="en-IN" sz="3121" i="1">
                                  <a:latin typeface="Cambria Math" panose="02040503050406030204" pitchFamily="18" charset="0"/>
                                </a:rPr>
                                <m:t>𝑖</m:t>
                              </m:r>
                              <m:r>
                                <a:rPr lang="en-IN" sz="3121" i="1">
                                  <a:latin typeface="Cambria Math" panose="02040503050406030204" pitchFamily="18" charset="0"/>
                                </a:rPr>
                                <m:t>−1</m:t>
                              </m:r>
                            </m:sub>
                          </m:sSub>
                          <m:r>
                            <a:rPr lang="en-IN" sz="3121" i="1">
                              <a:latin typeface="Cambria Math" panose="02040503050406030204" pitchFamily="18" charset="0"/>
                            </a:rPr>
                            <m:t>×</m:t>
                          </m:r>
                          <m:sSub>
                            <m:sSubPr>
                              <m:ctrlPr>
                                <a:rPr lang="en-IN" sz="3121" i="1">
                                  <a:latin typeface="Cambria Math" panose="02040503050406030204" pitchFamily="18" charset="0"/>
                                </a:rPr>
                              </m:ctrlPr>
                            </m:sSubPr>
                            <m:e>
                              <m:r>
                                <a:rPr lang="en-IN" sz="3121" i="1">
                                  <a:latin typeface="Cambria Math" panose="02040503050406030204" pitchFamily="18" charset="0"/>
                                </a:rPr>
                                <m:t>𝑛</m:t>
                              </m:r>
                            </m:e>
                            <m:sub>
                              <m:r>
                                <a:rPr lang="en-IN" sz="3121" i="1">
                                  <a:latin typeface="Cambria Math" panose="02040503050406030204" pitchFamily="18" charset="0"/>
                                </a:rPr>
                                <m:t>𝑖</m:t>
                              </m:r>
                            </m:sub>
                          </m:sSub>
                          <m:r>
                            <a:rPr lang="en-IN" sz="3121" i="1">
                              <a:latin typeface="Cambria Math" panose="02040503050406030204" pitchFamily="18" charset="0"/>
                            </a:rPr>
                            <m:t>×</m:t>
                          </m:r>
                          <m:sSub>
                            <m:sSubPr>
                              <m:ctrlPr>
                                <a:rPr lang="en-IN" sz="3121" i="1">
                                  <a:latin typeface="Cambria Math" panose="02040503050406030204" pitchFamily="18" charset="0"/>
                                </a:rPr>
                              </m:ctrlPr>
                            </m:sSubPr>
                            <m:e>
                              <m:r>
                                <a:rPr lang="en-IN" sz="3121" i="1">
                                  <a:latin typeface="Cambria Math" panose="02040503050406030204" pitchFamily="18" charset="0"/>
                                </a:rPr>
                                <m:t>𝑟</m:t>
                              </m:r>
                            </m:e>
                            <m:sub>
                              <m:r>
                                <a:rPr lang="en-IN" sz="3121" i="1">
                                  <a:latin typeface="Cambria Math" panose="02040503050406030204" pitchFamily="18" charset="0"/>
                                </a:rPr>
                                <m:t>𝑖</m:t>
                              </m:r>
                            </m:sub>
                          </m:sSub>
                        </m:sup>
                      </m:sSup>
                    </m:oMath>
                  </m:oMathPara>
                </a14:m>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kern="1200"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r>
                  <a:rPr lang="en-GB" sz="416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Motivation</a:t>
                </a:r>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marL="445873" indent="-445873" algn="just">
                  <a:buFontTx/>
                  <a:buChar char="-"/>
                </a:pPr>
                <a:r>
                  <a:rPr lang="en-GB" sz="3121" kern="1200" dirty="0">
                    <a:solidFill>
                      <a:prstClr val="black"/>
                    </a:solidFill>
                    <a:latin typeface="Titillium Web" panose="00000500000000000000" pitchFamily="2" charset="0"/>
                    <a:ea typeface="Open Sans" panose="020B0606030504020204" pitchFamily="34" charset="0"/>
                    <a:cs typeface="Open Sans" panose="020B0606030504020204" pitchFamily="34" charset="0"/>
                  </a:rPr>
                  <a:t>To </a:t>
                </a:r>
                <a:r>
                  <a:rPr lang="en-GB" sz="3121" kern="1200" dirty="0" err="1">
                    <a:solidFill>
                      <a:prstClr val="black"/>
                    </a:solidFill>
                    <a:latin typeface="Titillium Web" panose="00000500000000000000" pitchFamily="2" charset="0"/>
                    <a:ea typeface="Open Sans" panose="020B0606030504020204" pitchFamily="34" charset="0"/>
                    <a:cs typeface="Open Sans" panose="020B0606030504020204" pitchFamily="34" charset="0"/>
                  </a:rPr>
                  <a:t>analyze</a:t>
                </a:r>
                <a:r>
                  <a:rPr lang="en-GB" sz="3121" kern="1200" dirty="0">
                    <a:solidFill>
                      <a:prstClr val="black"/>
                    </a:solidFill>
                    <a:latin typeface="Titillium Web" panose="00000500000000000000" pitchFamily="2" charset="0"/>
                    <a:ea typeface="Open Sans" panose="020B0606030504020204" pitchFamily="34" charset="0"/>
                    <a:cs typeface="Open Sans" panose="020B0606030504020204" pitchFamily="34" charset="0"/>
                  </a:rPr>
                  <a:t> robustness to outliers.</a:t>
                </a:r>
              </a:p>
              <a:p>
                <a:pPr marL="445873" indent="-445873" algn="just">
                  <a:buFontTx/>
                  <a:buChar char="-"/>
                </a:pPr>
                <a:r>
                  <a:rPr lang="en-GB" sz="3121" kern="1200" dirty="0">
                    <a:solidFill>
                      <a:prstClr val="black"/>
                    </a:solidFill>
                    <a:latin typeface="Titillium Web" panose="00000500000000000000" pitchFamily="2" charset="0"/>
                    <a:ea typeface="Open Sans" panose="020B0606030504020204" pitchFamily="34" charset="0"/>
                    <a:cs typeface="Open Sans" panose="020B0606030504020204" pitchFamily="34" charset="0"/>
                  </a:rPr>
                  <a:t>To investigat</a:t>
                </a: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e low tensor-rank structure in data</a:t>
                </a:r>
                <a:endParaRPr lang="en-GB" sz="3121" kern="1200"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marL="445873" indent="-445873" algn="just">
                  <a:buFontTx/>
                  <a:buChar char="-"/>
                </a:pP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Similar work done for Tucker Decomposition</a:t>
                </a:r>
              </a:p>
            </p:txBody>
          </p:sp>
        </mc:Choice>
        <mc:Fallback xmlns="">
          <p:sp>
            <p:nvSpPr>
              <p:cNvPr id="37" name="Text Box 6">
                <a:extLst>
                  <a:ext uri="{FF2B5EF4-FFF2-40B4-BE49-F238E27FC236}">
                    <a16:creationId xmlns:a16="http://schemas.microsoft.com/office/drawing/2014/main" id="{BAB40251-2E35-4623-A6BE-28130F737F03}"/>
                  </a:ext>
                </a:extLst>
              </p:cNvPr>
              <p:cNvSpPr txBox="1">
                <a:spLocks noRot="1" noChangeAspect="1" noMove="1" noResize="1" noEditPoints="1" noAdjustHandles="1" noChangeArrowheads="1" noChangeShapeType="1" noTextEdit="1"/>
              </p:cNvSpPr>
              <p:nvPr/>
            </p:nvSpPr>
            <p:spPr bwMode="auto">
              <a:xfrm>
                <a:off x="11233495" y="6547287"/>
                <a:ext cx="9772081" cy="5316484"/>
              </a:xfrm>
              <a:prstGeom prst="rect">
                <a:avLst/>
              </a:prstGeom>
              <a:blipFill>
                <a:blip r:embed="rId2"/>
                <a:stretch>
                  <a:fillRect l="-2059" t="-1950" b="-424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38" name="Rectangle 5">
            <a:extLst>
              <a:ext uri="{FF2B5EF4-FFF2-40B4-BE49-F238E27FC236}">
                <a16:creationId xmlns:a16="http://schemas.microsoft.com/office/drawing/2014/main" id="{991B9DF0-7DD4-4C17-94B6-6C493D1C390D}"/>
              </a:ext>
            </a:extLst>
          </p:cNvPr>
          <p:cNvSpPr>
            <a:spLocks noChangeArrowheads="1"/>
          </p:cNvSpPr>
          <p:nvPr/>
        </p:nvSpPr>
        <p:spPr bwMode="auto">
          <a:xfrm>
            <a:off x="21798183" y="5598949"/>
            <a:ext cx="9772081" cy="948338"/>
          </a:xfrm>
          <a:prstGeom prst="rect">
            <a:avLst/>
          </a:prstGeom>
          <a:solidFill>
            <a:srgbClr val="1482A5"/>
          </a:solidFill>
          <a:ln>
            <a:noFill/>
          </a:ln>
          <a:effectLst/>
        </p:spPr>
        <p:txBody>
          <a:bodyPr wrap="none" lIns="237799" tIns="59450" rIns="237799" bIns="59450" anchor="ctr"/>
          <a:lstStyle>
            <a:defPPr>
              <a:defRPr kern="1200"/>
            </a:defPPr>
          </a:lstStyle>
          <a:p>
            <a:pPr defTabSz="4077739"/>
            <a:r>
              <a:rPr lang="en-US" sz="4161" dirty="0">
                <a:solidFill>
                  <a:schemeClr val="bg1"/>
                </a:solidFill>
                <a:latin typeface="Amaranth" panose="02000503050000020004" pitchFamily="2" charset="0"/>
              </a:rPr>
              <a:t>Experiments</a:t>
            </a:r>
          </a:p>
        </p:txBody>
      </p:sp>
      <mc:AlternateContent xmlns:mc="http://schemas.openxmlformats.org/markup-compatibility/2006" xmlns:a14="http://schemas.microsoft.com/office/drawing/2010/main">
        <mc:Choice Requires="a14">
          <p:sp>
            <p:nvSpPr>
              <p:cNvPr id="39" name="Text Box 6">
                <a:extLst>
                  <a:ext uri="{FF2B5EF4-FFF2-40B4-BE49-F238E27FC236}">
                    <a16:creationId xmlns:a16="http://schemas.microsoft.com/office/drawing/2014/main" id="{62D65E41-7BC1-4B4D-9C1B-6ED3152D12D0}"/>
                  </a:ext>
                </a:extLst>
              </p:cNvPr>
              <p:cNvSpPr txBox="1">
                <a:spLocks noChangeArrowheads="1"/>
              </p:cNvSpPr>
              <p:nvPr/>
            </p:nvSpPr>
            <p:spPr bwMode="auto">
              <a:xfrm>
                <a:off x="21798183" y="6547286"/>
                <a:ext cx="9772081" cy="21720333"/>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118899" tIns="59450" rIns="118899" bIns="5945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GB" sz="416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Setup</a:t>
                </a:r>
              </a:p>
              <a:p>
                <a:pPr algn="just" fontAlgn="ctr"/>
                <a:r>
                  <a:rPr lang="en-GB" sz="650" b="1" dirty="0">
                    <a:latin typeface="Titillium Web" panose="00000500000000000000" pitchFamily="2" charset="0"/>
                  </a:rPr>
                  <a:t> </a:t>
                </a:r>
                <a:endParaRPr lang="en-GB" sz="2471" b="1" dirty="0">
                  <a:latin typeface="Titillium Web" panose="00000500000000000000" pitchFamily="2" charset="0"/>
                </a:endParaRPr>
              </a:p>
              <a:p>
                <a:pPr marL="445873" indent="-445873" algn="just">
                  <a:buFontTx/>
                  <a:buChar char="-"/>
                </a:pP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Fix a tensor size and generate a random tensor</a:t>
                </a:r>
              </a:p>
              <a:p>
                <a:pPr marL="445873" indent="-445873" algn="just">
                  <a:buFontTx/>
                  <a:buChar char="-"/>
                </a:pP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Compute TT-ranks and optionally, reduce the TT-ranks by varying compression appropriately.</a:t>
                </a:r>
              </a:p>
              <a:p>
                <a:pPr marL="445873" indent="-445873" algn="just">
                  <a:buFontTx/>
                  <a:buChar char="-"/>
                </a:pP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For different fractions of outliers and noise level added uniformly at random, perform:</a:t>
                </a:r>
              </a:p>
              <a:p>
                <a:pPr marL="1114682" lvl="2" indent="-594497" algn="just">
                  <a:buFont typeface="+mj-lt"/>
                  <a:buAutoNum type="arabicPeriod"/>
                </a:pPr>
                <a14:m>
                  <m:oMath xmlns:m="http://schemas.openxmlformats.org/officeDocument/2006/math">
                    <m:sSub>
                      <m:sSubPr>
                        <m:ctrlPr>
                          <a:rPr lang="en-IN" sz="3121" i="1">
                            <a:solidFill>
                              <a:prstClr val="black"/>
                            </a:solidFill>
                            <a:latin typeface="Cambria Math" panose="02040503050406030204" pitchFamily="18" charset="0"/>
                          </a:rPr>
                        </m:ctrlPr>
                      </m:sSubPr>
                      <m:e>
                        <m:r>
                          <a:rPr lang="en-IN" sz="3121">
                            <a:solidFill>
                              <a:prstClr val="black"/>
                            </a:solidFill>
                            <a:latin typeface="Cambria Math" panose="02040503050406030204" pitchFamily="18" charset="0"/>
                          </a:rPr>
                          <m:t>𝐿</m:t>
                        </m:r>
                      </m:e>
                      <m:sub>
                        <m:r>
                          <a:rPr lang="en-IN" sz="3121">
                            <a:solidFill>
                              <a:prstClr val="black"/>
                            </a:solidFill>
                            <a:latin typeface="Cambria Math" panose="02040503050406030204" pitchFamily="18" charset="0"/>
                          </a:rPr>
                          <m:t>1</m:t>
                        </m:r>
                      </m:sub>
                    </m:sSub>
                  </m:oMath>
                </a14:m>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-norm based TTD via AltConvPro</a:t>
                </a:r>
                <a:endParaRPr lang="en-IN" sz="3121" dirty="0">
                  <a:solidFill>
                    <a:prstClr val="black"/>
                  </a:solidFill>
                  <a:latin typeface="Titillium Web" panose="00000500000000000000" pitchFamily="2" charset="0"/>
                </a:endParaRPr>
              </a:p>
              <a:p>
                <a:pPr marL="1114682" lvl="2" indent="-594497" algn="just">
                  <a:buFont typeface="+mj-lt"/>
                  <a:buAutoNum type="arabicPeriod"/>
                </a:pPr>
                <a14:m>
                  <m:oMath xmlns:m="http://schemas.openxmlformats.org/officeDocument/2006/math">
                    <m:sSub>
                      <m:sSubPr>
                        <m:ctrlPr>
                          <a:rPr lang="en-IN" sz="3121" i="1">
                            <a:solidFill>
                              <a:prstClr val="black"/>
                            </a:solidFill>
                            <a:latin typeface="Cambria Math" panose="02040503050406030204" pitchFamily="18" charset="0"/>
                          </a:rPr>
                        </m:ctrlPr>
                      </m:sSubPr>
                      <m:e>
                        <m:r>
                          <a:rPr lang="en-IN" sz="3121">
                            <a:solidFill>
                              <a:prstClr val="black"/>
                            </a:solidFill>
                            <a:latin typeface="Cambria Math" panose="02040503050406030204" pitchFamily="18" charset="0"/>
                          </a:rPr>
                          <m:t>𝐿</m:t>
                        </m:r>
                      </m:e>
                      <m:sub>
                        <m:r>
                          <a:rPr lang="en-IN" sz="3121">
                            <a:solidFill>
                              <a:prstClr val="black"/>
                            </a:solidFill>
                            <a:latin typeface="Cambria Math" panose="02040503050406030204" pitchFamily="18" charset="0"/>
                          </a:rPr>
                          <m:t>2</m:t>
                        </m:r>
                      </m:sub>
                    </m:sSub>
                  </m:oMath>
                </a14:m>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-norm based TTD via TT-SVD</a:t>
                </a:r>
                <a:endParaRPr lang="en-IN"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marL="445873" indent="-445873" algn="just">
                  <a:buFontTx/>
                  <a:buChar char="-"/>
                </a:pP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Measure normalized reconstruction errors wrt. uncorrupted tensor, time taken and number of close-to-zero values in the tensor cores.</a:t>
                </a:r>
              </a:p>
              <a:p>
                <a:pPr algn="just" fontAlgn="ctr"/>
                <a:r>
                  <a:rPr lang="en-GB" sz="1430" dirty="0">
                    <a:latin typeface="Titillium Web" panose="00000500000000000000" pitchFamily="2" charset="0"/>
                  </a:rPr>
                  <a:t> </a:t>
                </a:r>
                <a:endParaRPr lang="en-GB" sz="3121" dirty="0">
                  <a:latin typeface="Titillium Web" panose="00000500000000000000" pitchFamily="2" charset="0"/>
                </a:endParaRPr>
              </a:p>
              <a:p>
                <a:pPr algn="just" fontAlgn="ctr"/>
                <a14:m>
                  <m:oMathPara xmlns:m="http://schemas.openxmlformats.org/officeDocument/2006/math">
                    <m:oMathParaPr>
                      <m:jc m:val="centerGroup"/>
                    </m:oMathParaPr>
                    <m:oMath xmlns:m="http://schemas.openxmlformats.org/officeDocument/2006/math">
                      <m:r>
                        <m:rPr>
                          <m:sty m:val="p"/>
                        </m:rPr>
                        <a:rPr lang="en-IN" sz="3121" i="1">
                          <a:latin typeface="Cambria Math" panose="02040503050406030204" pitchFamily="18" charset="0"/>
                        </a:rPr>
                        <m:t>NRE</m:t>
                      </m:r>
                      <m:r>
                        <a:rPr lang="en-IN" sz="3121" i="1">
                          <a:latin typeface="Cambria Math" panose="02040503050406030204" pitchFamily="18" charset="0"/>
                        </a:rPr>
                        <m:t>=</m:t>
                      </m:r>
                      <m:f>
                        <m:fPr>
                          <m:ctrlPr>
                            <a:rPr lang="en-IN" sz="3121" i="1">
                              <a:latin typeface="Cambria Math" panose="02040503050406030204" pitchFamily="18" charset="0"/>
                            </a:rPr>
                          </m:ctrlPr>
                        </m:fPr>
                        <m:num>
                          <m:sSub>
                            <m:sSubPr>
                              <m:ctrlPr>
                                <a:rPr lang="en-IN" sz="3121" i="1">
                                  <a:latin typeface="Cambria Math" panose="02040503050406030204" pitchFamily="18" charset="0"/>
                                </a:rPr>
                              </m:ctrlPr>
                            </m:sSubPr>
                            <m:e>
                              <m:d>
                                <m:dPr>
                                  <m:begChr m:val="‖"/>
                                  <m:endChr m:val="‖"/>
                                  <m:ctrlPr>
                                    <a:rPr lang="en-IN" sz="3121" i="1">
                                      <a:latin typeface="Cambria Math" panose="02040503050406030204" pitchFamily="18" charset="0"/>
                                    </a:rPr>
                                  </m:ctrlPr>
                                </m:dPr>
                                <m:e>
                                  <m:r>
                                    <a:rPr lang="en-IN" sz="3121" i="1">
                                      <a:latin typeface="Cambria Math" panose="02040503050406030204" pitchFamily="18" charset="0"/>
                                    </a:rPr>
                                    <m:t>𝒜</m:t>
                                  </m:r>
                                  <m:r>
                                    <a:rPr lang="en-IN" sz="3121" i="1">
                                      <a:latin typeface="Cambria Math" panose="02040503050406030204" pitchFamily="18" charset="0"/>
                                    </a:rPr>
                                    <m:t>−</m:t>
                                  </m:r>
                                  <m:acc>
                                    <m:accPr>
                                      <m:chr m:val="̂"/>
                                      <m:ctrlPr>
                                        <a:rPr lang="en-IN" sz="3121" i="1">
                                          <a:latin typeface="Cambria Math" panose="02040503050406030204" pitchFamily="18" charset="0"/>
                                        </a:rPr>
                                      </m:ctrlPr>
                                    </m:accPr>
                                    <m:e>
                                      <m:r>
                                        <a:rPr lang="en-IN" sz="3121" i="1">
                                          <a:latin typeface="Cambria Math" panose="02040503050406030204" pitchFamily="18" charset="0"/>
                                        </a:rPr>
                                        <m:t>𝒜</m:t>
                                      </m:r>
                                    </m:e>
                                  </m:acc>
                                </m:e>
                              </m:d>
                            </m:e>
                            <m:sub>
                              <m:r>
                                <a:rPr lang="en-IN" sz="3121" i="1">
                                  <a:latin typeface="Cambria Math" panose="02040503050406030204" pitchFamily="18" charset="0"/>
                                </a:rPr>
                                <m:t>𝐹</m:t>
                              </m:r>
                            </m:sub>
                          </m:sSub>
                        </m:num>
                        <m:den>
                          <m:sSub>
                            <m:sSubPr>
                              <m:ctrlPr>
                                <a:rPr lang="en-IN" sz="3121" i="1">
                                  <a:latin typeface="Cambria Math" panose="02040503050406030204" pitchFamily="18" charset="0"/>
                                </a:rPr>
                              </m:ctrlPr>
                            </m:sSubPr>
                            <m:e>
                              <m:d>
                                <m:dPr>
                                  <m:begChr m:val="‖"/>
                                  <m:endChr m:val="‖"/>
                                  <m:ctrlPr>
                                    <a:rPr lang="en-IN" sz="3121" i="1">
                                      <a:latin typeface="Cambria Math" panose="02040503050406030204" pitchFamily="18" charset="0"/>
                                    </a:rPr>
                                  </m:ctrlPr>
                                </m:dPr>
                                <m:e>
                                  <m:r>
                                    <a:rPr lang="en-IN" sz="3121" i="1">
                                      <a:latin typeface="Cambria Math" panose="02040503050406030204" pitchFamily="18" charset="0"/>
                                    </a:rPr>
                                    <m:t>𝒜</m:t>
                                  </m:r>
                                </m:e>
                              </m:d>
                            </m:e>
                            <m:sub>
                              <m:r>
                                <a:rPr lang="en-IN" sz="3121" i="1">
                                  <a:latin typeface="Cambria Math" panose="02040503050406030204" pitchFamily="18" charset="0"/>
                                </a:rPr>
                                <m:t>𝐹</m:t>
                              </m:r>
                            </m:sub>
                          </m:sSub>
                        </m:den>
                      </m:f>
                    </m:oMath>
                  </m:oMathPara>
                </a14:m>
                <a:endParaRPr lang="en-GB" sz="3121" dirty="0">
                  <a:latin typeface="Titillium Web" panose="00000500000000000000" pitchFamily="2" charset="0"/>
                </a:endParaRPr>
              </a:p>
              <a:p>
                <a:pPr algn="just"/>
                <a:r>
                  <a:rPr lang="en-GB" sz="416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Parameters</a:t>
                </a:r>
              </a:p>
              <a:p>
                <a:pPr algn="just" fontAlgn="ctr"/>
                <a:endParaRPr lang="en-GB" sz="1365" dirty="0">
                  <a:latin typeface="Titillium Web" panose="00000500000000000000" pitchFamily="2" charset="0"/>
                </a:endParaRPr>
              </a:p>
              <a:p>
                <a:pPr marL="445873" indent="-445873" algn="just" fontAlgn="ctr">
                  <a:buFontTx/>
                  <a:buChar char="-"/>
                </a:pPr>
                <a:r>
                  <a:rPr lang="en-GB" sz="3121" dirty="0">
                    <a:latin typeface="Titillium Web" panose="00000500000000000000" pitchFamily="2" charset="0"/>
                  </a:rPr>
                  <a:t>Tensor shape: (10, 15, 10, 15)</a:t>
                </a:r>
              </a:p>
              <a:p>
                <a:pPr marL="445873" indent="-445873" algn="just" fontAlgn="ctr">
                  <a:buFontTx/>
                  <a:buChar char="-"/>
                </a:pPr>
                <a:r>
                  <a:rPr lang="en-GB" sz="3121" dirty="0">
                    <a:latin typeface="Titillium Web" panose="00000500000000000000" pitchFamily="2" charset="0"/>
                  </a:rPr>
                  <a:t>Frac of Outliers: [0, 0.05, 0.1, 0.15, 0.2]</a:t>
                </a:r>
              </a:p>
              <a:p>
                <a:pPr marL="445873" indent="-445873" algn="just" fontAlgn="ctr">
                  <a:buFontTx/>
                  <a:buChar char="-"/>
                </a:pPr>
                <a:r>
                  <a:rPr lang="en-GB" sz="3121" dirty="0">
                    <a:latin typeface="Titillium Web" panose="00000500000000000000" pitchFamily="2" charset="0"/>
                  </a:rPr>
                  <a:t>Sigma (AWGN Outlier Noise): [0, 4, 12, 20, 28]</a:t>
                </a:r>
                <a:endParaRPr lang="en-GB" sz="4161" dirty="0">
                  <a:latin typeface="Titillium Web" panose="00000500000000000000" pitchFamily="2" charset="0"/>
                </a:endParaRPr>
              </a:p>
              <a:p>
                <a:pPr marL="445873" indent="-445873" algn="just" fontAlgn="ctr">
                  <a:buFontTx/>
                  <a:buChar char="-"/>
                </a:pPr>
                <a:r>
                  <a:rPr lang="en-GB" sz="3121" dirty="0">
                    <a:latin typeface="Titillium Web" panose="00000500000000000000" pitchFamily="2" charset="0"/>
                  </a:rPr>
                  <a:t>TT-Ranks: {[1, 4, 3, 4, 1], [1, 6, 5, 6 ,1], [1, 8, 9, 8, 1]} </a:t>
                </a:r>
              </a:p>
              <a:p>
                <a:pPr algn="just" fontAlgn="ctr"/>
                <a:r>
                  <a:rPr lang="en-GB" sz="650" dirty="0">
                    <a:latin typeface="Titillium Web" panose="00000500000000000000" pitchFamily="2" charset="0"/>
                  </a:rPr>
                  <a:t> </a:t>
                </a:r>
                <a:endParaRPr lang="en-GB" sz="4161" dirty="0">
                  <a:latin typeface="Titillium Web" panose="00000500000000000000" pitchFamily="2" charset="0"/>
                </a:endParaRPr>
              </a:p>
              <a:p>
                <a:pPr algn="just" fontAlgn="ctr"/>
                <a14:m>
                  <m:oMathPara xmlns:m="http://schemas.openxmlformats.org/officeDocument/2006/math">
                    <m:oMathParaPr>
                      <m:jc m:val="centerGroup"/>
                    </m:oMathParaPr>
                    <m:oMath xmlns:m="http://schemas.openxmlformats.org/officeDocument/2006/math">
                      <m:sSub>
                        <m:sSubPr>
                          <m:ctrlPr>
                            <a:rPr lang="en-IN" sz="3121" i="1">
                              <a:latin typeface="Cambria Math" panose="02040503050406030204" pitchFamily="18" charset="0"/>
                            </a:rPr>
                          </m:ctrlPr>
                        </m:sSubPr>
                        <m:e>
                          <m:r>
                            <a:rPr lang="en-IN" sz="3121" i="1">
                              <a:latin typeface="Cambria Math" panose="02040503050406030204" pitchFamily="18" charset="0"/>
                            </a:rPr>
                            <m:t>𝒜</m:t>
                          </m:r>
                        </m:e>
                        <m:sub>
                          <m:r>
                            <a:rPr lang="en-IN" sz="3121" i="1">
                              <a:latin typeface="Cambria Math" panose="02040503050406030204" pitchFamily="18" charset="0"/>
                            </a:rPr>
                            <m:t>𝑐𝑜𝑟𝑟</m:t>
                          </m:r>
                        </m:sub>
                      </m:sSub>
                      <m:r>
                        <a:rPr lang="en-IN" sz="3121" i="1">
                          <a:latin typeface="Cambria Math" panose="02040503050406030204" pitchFamily="18" charset="0"/>
                        </a:rPr>
                        <m:t>=</m:t>
                      </m:r>
                      <m:r>
                        <a:rPr lang="en-IN" sz="3121" i="1">
                          <a:latin typeface="Cambria Math" panose="02040503050406030204" pitchFamily="18" charset="0"/>
                        </a:rPr>
                        <m:t>𝒜</m:t>
                      </m:r>
                      <m:r>
                        <a:rPr lang="en-IN" sz="3121" i="1">
                          <a:latin typeface="Cambria Math" panose="02040503050406030204" pitchFamily="18" charset="0"/>
                        </a:rPr>
                        <m:t>+</m:t>
                      </m:r>
                      <m:r>
                        <a:rPr lang="en-IN" sz="3121" i="1">
                          <a:latin typeface="Cambria Math" panose="02040503050406030204" pitchFamily="18" charset="0"/>
                        </a:rPr>
                        <m:t>𝑂</m:t>
                      </m:r>
                      <m:r>
                        <a:rPr lang="en-IN" sz="3121" i="1">
                          <a:latin typeface="Cambria Math" panose="02040503050406030204" pitchFamily="18" charset="0"/>
                        </a:rPr>
                        <m:t> </m:t>
                      </m:r>
                    </m:oMath>
                  </m:oMathPara>
                </a14:m>
                <a:endParaRPr lang="en-GB" sz="3121" dirty="0">
                  <a:latin typeface="Titillium Web" panose="00000500000000000000" pitchFamily="2" charset="0"/>
                </a:endParaRPr>
              </a:p>
              <a:p>
                <a:pPr algn="just" fontAlgn="ctr"/>
                <a14:m>
                  <m:oMathPara xmlns:m="http://schemas.openxmlformats.org/officeDocument/2006/math">
                    <m:oMathParaPr>
                      <m:jc m:val="centerGroup"/>
                    </m:oMathParaPr>
                    <m:oMath xmlns:m="http://schemas.openxmlformats.org/officeDocument/2006/math">
                      <m:sSub>
                        <m:sSubPr>
                          <m:ctrlPr>
                            <a:rPr lang="en-IN" sz="3121" i="1">
                              <a:latin typeface="Cambria Math" panose="02040503050406030204" pitchFamily="18" charset="0"/>
                            </a:rPr>
                          </m:ctrlPr>
                        </m:sSubPr>
                        <m:e>
                          <m:d>
                            <m:dPr>
                              <m:begChr m:val="["/>
                              <m:endChr m:val="]"/>
                              <m:ctrlPr>
                                <a:rPr lang="en-IN" sz="3121" i="1">
                                  <a:latin typeface="Cambria Math" panose="02040503050406030204" pitchFamily="18" charset="0"/>
                                </a:rPr>
                              </m:ctrlPr>
                            </m:dPr>
                            <m:e>
                              <m:r>
                                <a:rPr lang="en-IN" sz="3121" i="1">
                                  <a:latin typeface="Cambria Math" panose="02040503050406030204" pitchFamily="18" charset="0"/>
                                </a:rPr>
                                <m:t>𝒜</m:t>
                              </m:r>
                            </m:e>
                          </m:d>
                        </m:e>
                        <m:sub>
                          <m:r>
                            <a:rPr lang="en-IN" sz="3121" i="1">
                              <a:latin typeface="Cambria Math" panose="02040503050406030204" pitchFamily="18" charset="0"/>
                            </a:rPr>
                            <m:t>𝑖</m:t>
                          </m:r>
                          <m:r>
                            <a:rPr lang="en-IN" sz="3121" i="1">
                              <a:latin typeface="Cambria Math" panose="02040503050406030204" pitchFamily="18" charset="0"/>
                            </a:rPr>
                            <m:t>, </m:t>
                          </m:r>
                          <m:r>
                            <a:rPr lang="en-IN" sz="3121" i="1">
                              <a:latin typeface="Cambria Math" panose="02040503050406030204" pitchFamily="18" charset="0"/>
                            </a:rPr>
                            <m:t>𝑗</m:t>
                          </m:r>
                          <m:r>
                            <a:rPr lang="en-IN" sz="3121" i="1">
                              <a:latin typeface="Cambria Math" panose="02040503050406030204" pitchFamily="18" charset="0"/>
                            </a:rPr>
                            <m:t>, </m:t>
                          </m:r>
                          <m:r>
                            <a:rPr lang="en-IN" sz="3121" i="1">
                              <a:latin typeface="Cambria Math" panose="02040503050406030204" pitchFamily="18" charset="0"/>
                            </a:rPr>
                            <m:t>𝑘</m:t>
                          </m:r>
                          <m:r>
                            <a:rPr lang="en-IN" sz="3121" i="1">
                              <a:latin typeface="Cambria Math" panose="02040503050406030204" pitchFamily="18" charset="0"/>
                            </a:rPr>
                            <m:t>, </m:t>
                          </m:r>
                          <m:r>
                            <a:rPr lang="en-IN" sz="3121" i="1">
                              <a:latin typeface="Cambria Math" panose="02040503050406030204" pitchFamily="18" charset="0"/>
                            </a:rPr>
                            <m:t>𝑙</m:t>
                          </m:r>
                        </m:sub>
                      </m:sSub>
                      <m:r>
                        <a:rPr lang="en-IN" sz="3121" i="1">
                          <a:latin typeface="Cambria Math" panose="02040503050406030204" pitchFamily="18" charset="0"/>
                        </a:rPr>
                        <m:t> ~ </m:t>
                      </m:r>
                      <m:r>
                        <a:rPr lang="en-IN" sz="3121" i="1">
                          <a:latin typeface="Cambria Math" panose="02040503050406030204" pitchFamily="18" charset="0"/>
                        </a:rPr>
                        <m:t>𝒩</m:t>
                      </m:r>
                      <m:d>
                        <m:dPr>
                          <m:ctrlPr>
                            <a:rPr lang="en-IN" sz="3121" i="1">
                              <a:latin typeface="Cambria Math" panose="02040503050406030204" pitchFamily="18" charset="0"/>
                            </a:rPr>
                          </m:ctrlPr>
                        </m:dPr>
                        <m:e>
                          <m:r>
                            <a:rPr lang="en-IN" sz="3121" i="1">
                              <a:latin typeface="Cambria Math" panose="02040503050406030204" pitchFamily="18" charset="0"/>
                            </a:rPr>
                            <m:t>0, 9</m:t>
                          </m:r>
                        </m:e>
                      </m:d>
                      <m:r>
                        <a:rPr lang="en-IN" sz="3121" i="1">
                          <a:latin typeface="Cambria Math" panose="02040503050406030204" pitchFamily="18" charset="0"/>
                        </a:rPr>
                        <m:t>,  </m:t>
                      </m:r>
                      <m:sSub>
                        <m:sSubPr>
                          <m:ctrlPr>
                            <a:rPr lang="en-IN" sz="3121" i="1">
                              <a:latin typeface="Cambria Math" panose="02040503050406030204" pitchFamily="18" charset="0"/>
                            </a:rPr>
                          </m:ctrlPr>
                        </m:sSubPr>
                        <m:e>
                          <m:d>
                            <m:dPr>
                              <m:begChr m:val="["/>
                              <m:endChr m:val="]"/>
                              <m:ctrlPr>
                                <a:rPr lang="en-IN" sz="3121" i="1">
                                  <a:latin typeface="Cambria Math" panose="02040503050406030204" pitchFamily="18" charset="0"/>
                                </a:rPr>
                              </m:ctrlPr>
                            </m:dPr>
                            <m:e>
                              <m:r>
                                <a:rPr lang="en-IN" sz="3121" i="1">
                                  <a:latin typeface="Cambria Math" panose="02040503050406030204" pitchFamily="18" charset="0"/>
                                </a:rPr>
                                <m:t>𝑂</m:t>
                              </m:r>
                            </m:e>
                          </m:d>
                        </m:e>
                        <m:sub>
                          <m:r>
                            <a:rPr lang="en-IN" sz="3121" i="1">
                              <a:latin typeface="Cambria Math" panose="02040503050406030204" pitchFamily="18" charset="0"/>
                            </a:rPr>
                            <m:t>𝑖</m:t>
                          </m:r>
                          <m:r>
                            <a:rPr lang="en-IN" sz="3121" i="1">
                              <a:latin typeface="Cambria Math" panose="02040503050406030204" pitchFamily="18" charset="0"/>
                            </a:rPr>
                            <m:t>, </m:t>
                          </m:r>
                          <m:r>
                            <a:rPr lang="en-IN" sz="3121" i="1">
                              <a:latin typeface="Cambria Math" panose="02040503050406030204" pitchFamily="18" charset="0"/>
                            </a:rPr>
                            <m:t>𝑗</m:t>
                          </m:r>
                          <m:r>
                            <a:rPr lang="en-IN" sz="3121" i="1">
                              <a:latin typeface="Cambria Math" panose="02040503050406030204" pitchFamily="18" charset="0"/>
                            </a:rPr>
                            <m:t>, </m:t>
                          </m:r>
                          <m:r>
                            <a:rPr lang="en-IN" sz="3121" i="1">
                              <a:latin typeface="Cambria Math" panose="02040503050406030204" pitchFamily="18" charset="0"/>
                            </a:rPr>
                            <m:t>𝑘</m:t>
                          </m:r>
                          <m:r>
                            <a:rPr lang="en-IN" sz="3121" i="1">
                              <a:latin typeface="Cambria Math" panose="02040503050406030204" pitchFamily="18" charset="0"/>
                            </a:rPr>
                            <m:t>, </m:t>
                          </m:r>
                          <m:r>
                            <a:rPr lang="en-IN" sz="3121" i="1">
                              <a:latin typeface="Cambria Math" panose="02040503050406030204" pitchFamily="18" charset="0"/>
                            </a:rPr>
                            <m:t>𝑙</m:t>
                          </m:r>
                        </m:sub>
                      </m:sSub>
                      <m:r>
                        <a:rPr lang="en-IN" sz="3121" i="1">
                          <a:latin typeface="Cambria Math" panose="02040503050406030204" pitchFamily="18" charset="0"/>
                        </a:rPr>
                        <m:t> ~ </m:t>
                      </m:r>
                      <m:r>
                        <a:rPr lang="en-IN" sz="3121" i="1">
                          <a:latin typeface="Cambria Math" panose="02040503050406030204" pitchFamily="18" charset="0"/>
                        </a:rPr>
                        <m:t>𝒩</m:t>
                      </m:r>
                      <m:d>
                        <m:dPr>
                          <m:ctrlPr>
                            <a:rPr lang="en-IN" sz="3121" i="1">
                              <a:latin typeface="Cambria Math" panose="02040503050406030204" pitchFamily="18" charset="0"/>
                            </a:rPr>
                          </m:ctrlPr>
                        </m:dPr>
                        <m:e>
                          <m:r>
                            <a:rPr lang="en-IN" sz="3121" i="1">
                              <a:latin typeface="Cambria Math" panose="02040503050406030204" pitchFamily="18" charset="0"/>
                            </a:rPr>
                            <m:t>0, </m:t>
                          </m:r>
                          <m:r>
                            <a:rPr lang="en-IN" sz="3121" i="1">
                              <a:latin typeface="Cambria Math" panose="02040503050406030204" pitchFamily="18" charset="0"/>
                            </a:rPr>
                            <m:t>𝑆𝑖𝑔𝑚</m:t>
                          </m:r>
                          <m:sSup>
                            <m:sSupPr>
                              <m:ctrlPr>
                                <a:rPr lang="en-IN" sz="3121" i="1">
                                  <a:latin typeface="Cambria Math" panose="02040503050406030204" pitchFamily="18" charset="0"/>
                                </a:rPr>
                              </m:ctrlPr>
                            </m:sSupPr>
                            <m:e>
                              <m:r>
                                <a:rPr lang="en-IN" sz="3121" i="1">
                                  <a:latin typeface="Cambria Math" panose="02040503050406030204" pitchFamily="18" charset="0"/>
                                </a:rPr>
                                <m:t>𝑎</m:t>
                              </m:r>
                            </m:e>
                            <m:sup>
                              <m:r>
                                <a:rPr lang="en-IN" sz="3121" i="1">
                                  <a:latin typeface="Cambria Math" panose="02040503050406030204" pitchFamily="18" charset="0"/>
                                </a:rPr>
                                <m:t>2</m:t>
                              </m:r>
                            </m:sup>
                          </m:sSup>
                        </m:e>
                      </m:d>
                    </m:oMath>
                  </m:oMathPara>
                </a14:m>
                <a:endParaRPr lang="en-GB" sz="3121" dirty="0">
                  <a:latin typeface="Titillium Web" panose="00000500000000000000" pitchFamily="2" charset="0"/>
                </a:endParaRPr>
              </a:p>
              <a:p>
                <a:pPr algn="just" fontAlgn="ctr"/>
                <a:endParaRPr lang="en-GB" sz="2601" b="1" dirty="0">
                  <a:latin typeface="Titillium Web" panose="00000500000000000000" pitchFamily="2" charset="0"/>
                </a:endParaRPr>
              </a:p>
              <a:p>
                <a:pPr algn="just"/>
                <a:endParaRPr lang="en-GB" sz="416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1170"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fontAlgn="ctr"/>
                <a:endParaRPr lang="en-GB" sz="4161" b="1" dirty="0">
                  <a:latin typeface="Titillium Web" panose="00000500000000000000" pitchFamily="2" charset="0"/>
                  <a:ea typeface="Open Sans" panose="020B0606030504020204" pitchFamily="34" charset="0"/>
                  <a:cs typeface="Open Sans" panose="020B0606030504020204" pitchFamily="34" charset="0"/>
                </a:endParaRPr>
              </a:p>
              <a:p>
                <a:pPr algn="just" fontAlgn="ctr"/>
                <a:endParaRPr lang="en-GB" sz="4161" b="1" dirty="0">
                  <a:latin typeface="Titillium Web" panose="00000500000000000000" pitchFamily="2" charset="0"/>
                  <a:ea typeface="Open Sans" panose="020B0606030504020204" pitchFamily="34" charset="0"/>
                  <a:cs typeface="Open Sans" panose="020B0606030504020204" pitchFamily="34" charset="0"/>
                </a:endParaRPr>
              </a:p>
              <a:p>
                <a:pPr algn="just" fontAlgn="ctr"/>
                <a:endParaRPr lang="en-GB" sz="4161" b="1" dirty="0">
                  <a:latin typeface="Titillium Web" panose="00000500000000000000" pitchFamily="2" charset="0"/>
                  <a:ea typeface="Open Sans" panose="020B0606030504020204" pitchFamily="34" charset="0"/>
                  <a:cs typeface="Open Sans" panose="020B0606030504020204" pitchFamily="34" charset="0"/>
                </a:endParaRPr>
              </a:p>
              <a:p>
                <a:pPr algn="just" fontAlgn="ctr"/>
                <a:endParaRPr lang="en-GB" sz="4161" b="1" dirty="0">
                  <a:latin typeface="Titillium Web" panose="00000500000000000000" pitchFamily="2" charset="0"/>
                  <a:ea typeface="Open Sans" panose="020B0606030504020204" pitchFamily="34" charset="0"/>
                  <a:cs typeface="Open Sans" panose="020B0606030504020204" pitchFamily="34" charset="0"/>
                </a:endParaRPr>
              </a:p>
              <a:p>
                <a:pPr algn="just" fontAlgn="ctr"/>
                <a:endParaRPr lang="en-GB" sz="4161" b="1" dirty="0">
                  <a:latin typeface="Titillium Web" panose="00000500000000000000" pitchFamily="2" charset="0"/>
                  <a:ea typeface="Open Sans" panose="020B0606030504020204" pitchFamily="34" charset="0"/>
                  <a:cs typeface="Open Sans" panose="020B0606030504020204" pitchFamily="34" charset="0"/>
                </a:endParaRPr>
              </a:p>
              <a:p>
                <a:pPr algn="just" fontAlgn="ctr"/>
                <a:endParaRPr lang="en-GB" sz="4161" b="1" dirty="0">
                  <a:latin typeface="Titillium Web" panose="00000500000000000000" pitchFamily="2" charset="0"/>
                  <a:ea typeface="Open Sans" panose="020B0606030504020204" pitchFamily="34" charset="0"/>
                  <a:cs typeface="Open Sans" panose="020B0606030504020204" pitchFamily="34" charset="0"/>
                </a:endParaRPr>
              </a:p>
              <a:p>
                <a:pPr algn="just" fontAlgn="ctr"/>
                <a:endParaRPr lang="en-GB" sz="4161" b="1" dirty="0">
                  <a:latin typeface="Titillium Web" panose="00000500000000000000" pitchFamily="2" charset="0"/>
                  <a:ea typeface="Open Sans" panose="020B0606030504020204" pitchFamily="34" charset="0"/>
                  <a:cs typeface="Open Sans" panose="020B0606030504020204" pitchFamily="34" charset="0"/>
                </a:endParaRPr>
              </a:p>
              <a:p>
                <a:pPr algn="ctr" fontAlgn="ctr"/>
                <a:r>
                  <a:rPr lang="en-GB" sz="2080" dirty="0">
                    <a:latin typeface="Titillium Web" panose="00000500000000000000" pitchFamily="2" charset="0"/>
                    <a:ea typeface="Open Sans" panose="020B0606030504020204" pitchFamily="34" charset="0"/>
                    <a:cs typeface="Open Sans" panose="020B0606030504020204" pitchFamily="34" charset="0"/>
                  </a:rPr>
                  <a:t>25x Compression, Fixed Ranks, Increasing Frac of Outliers</a:t>
                </a:r>
              </a:p>
              <a:p>
                <a:pPr algn="ctr" fontAlgn="ctr"/>
                <a:endParaRPr lang="en-GB" sz="3641" dirty="0">
                  <a:latin typeface="Titillium Web" panose="00000500000000000000" pitchFamily="2" charset="0"/>
                  <a:ea typeface="Open Sans" panose="020B0606030504020204" pitchFamily="34" charset="0"/>
                  <a:cs typeface="Open Sans" panose="020B0606030504020204" pitchFamily="34" charset="0"/>
                </a:endParaRPr>
              </a:p>
              <a:p>
                <a:pPr algn="ctr" fontAlgn="ctr"/>
                <a:endParaRPr lang="en-GB" sz="3641" dirty="0">
                  <a:latin typeface="Titillium Web" panose="00000500000000000000" pitchFamily="2" charset="0"/>
                  <a:ea typeface="Open Sans" panose="020B0606030504020204" pitchFamily="34" charset="0"/>
                  <a:cs typeface="Open Sans" panose="020B0606030504020204" pitchFamily="34" charset="0"/>
                </a:endParaRPr>
              </a:p>
              <a:p>
                <a:pPr algn="ctr" fontAlgn="ctr"/>
                <a:endParaRPr lang="en-GB" sz="3641" dirty="0">
                  <a:latin typeface="Titillium Web" panose="00000500000000000000" pitchFamily="2" charset="0"/>
                  <a:ea typeface="Open Sans" panose="020B0606030504020204" pitchFamily="34" charset="0"/>
                  <a:cs typeface="Open Sans" panose="020B0606030504020204" pitchFamily="34" charset="0"/>
                </a:endParaRPr>
              </a:p>
              <a:p>
                <a:pPr algn="ctr" fontAlgn="ctr"/>
                <a:endParaRPr lang="en-GB" sz="3641" dirty="0">
                  <a:latin typeface="Titillium Web" panose="00000500000000000000" pitchFamily="2" charset="0"/>
                  <a:ea typeface="Open Sans" panose="020B0606030504020204" pitchFamily="34" charset="0"/>
                  <a:cs typeface="Open Sans" panose="020B0606030504020204" pitchFamily="34" charset="0"/>
                </a:endParaRPr>
              </a:p>
              <a:p>
                <a:pPr algn="ctr" fontAlgn="ctr"/>
                <a:endParaRPr lang="en-GB" sz="3641" dirty="0">
                  <a:latin typeface="Titillium Web" panose="00000500000000000000" pitchFamily="2" charset="0"/>
                  <a:ea typeface="Open Sans" panose="020B0606030504020204" pitchFamily="34" charset="0"/>
                  <a:cs typeface="Open Sans" panose="020B0606030504020204" pitchFamily="34" charset="0"/>
                </a:endParaRPr>
              </a:p>
              <a:p>
                <a:pPr algn="ctr" fontAlgn="ctr"/>
                <a:endParaRPr lang="en-GB" sz="3641" dirty="0">
                  <a:latin typeface="Titillium Web" panose="00000500000000000000" pitchFamily="2" charset="0"/>
                  <a:ea typeface="Open Sans" panose="020B0606030504020204" pitchFamily="34" charset="0"/>
                  <a:cs typeface="Open Sans" panose="020B0606030504020204" pitchFamily="34" charset="0"/>
                </a:endParaRPr>
              </a:p>
              <a:p>
                <a:pPr algn="ctr" fontAlgn="ctr"/>
                <a:endParaRPr lang="en-GB" sz="3641" dirty="0">
                  <a:latin typeface="Titillium Web" panose="00000500000000000000" pitchFamily="2" charset="0"/>
                  <a:ea typeface="Open Sans" panose="020B0606030504020204" pitchFamily="34" charset="0"/>
                  <a:cs typeface="Open Sans" panose="020B0606030504020204" pitchFamily="34" charset="0"/>
                </a:endParaRPr>
              </a:p>
              <a:p>
                <a:pPr algn="ctr" fontAlgn="ctr"/>
                <a:endParaRPr lang="en-GB" sz="3641" dirty="0">
                  <a:latin typeface="Titillium Web" panose="00000500000000000000" pitchFamily="2" charset="0"/>
                  <a:ea typeface="Open Sans" panose="020B0606030504020204" pitchFamily="34" charset="0"/>
                  <a:cs typeface="Open Sans" panose="020B0606030504020204" pitchFamily="34" charset="0"/>
                </a:endParaRPr>
              </a:p>
              <a:p>
                <a:pPr algn="ctr" fontAlgn="ctr"/>
                <a:r>
                  <a:rPr lang="en-GB" sz="2080" dirty="0">
                    <a:latin typeface="Titillium Web" panose="00000500000000000000" pitchFamily="2" charset="0"/>
                    <a:ea typeface="Open Sans" panose="020B0606030504020204" pitchFamily="34" charset="0"/>
                    <a:cs typeface="Open Sans" panose="020B0606030504020204" pitchFamily="34" charset="0"/>
                  </a:rPr>
                  <a:t>25x Compression, Fixed Ranks, Increasing Sigma</a:t>
                </a:r>
              </a:p>
            </p:txBody>
          </p:sp>
        </mc:Choice>
        <mc:Fallback xmlns="">
          <p:sp>
            <p:nvSpPr>
              <p:cNvPr id="39" name="Text Box 6">
                <a:extLst>
                  <a:ext uri="{FF2B5EF4-FFF2-40B4-BE49-F238E27FC236}">
                    <a16:creationId xmlns:a16="http://schemas.microsoft.com/office/drawing/2014/main" id="{62D65E41-7BC1-4B4D-9C1B-6ED3152D12D0}"/>
                  </a:ext>
                </a:extLst>
              </p:cNvPr>
              <p:cNvSpPr txBox="1">
                <a:spLocks noRot="1" noChangeAspect="1" noMove="1" noResize="1" noEditPoints="1" noAdjustHandles="1" noChangeArrowheads="1" noChangeShapeType="1" noTextEdit="1"/>
              </p:cNvSpPr>
              <p:nvPr/>
            </p:nvSpPr>
            <p:spPr bwMode="auto">
              <a:xfrm>
                <a:off x="21798183" y="6547286"/>
                <a:ext cx="9772081" cy="21720333"/>
              </a:xfrm>
              <a:prstGeom prst="rect">
                <a:avLst/>
              </a:prstGeom>
              <a:blipFill>
                <a:blip r:embed="rId3"/>
                <a:stretch>
                  <a:fillRect l="-2059" t="-477" r="-12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42" name="Rectangle 5">
            <a:extLst>
              <a:ext uri="{FF2B5EF4-FFF2-40B4-BE49-F238E27FC236}">
                <a16:creationId xmlns:a16="http://schemas.microsoft.com/office/drawing/2014/main" id="{C08CCD14-6632-49E3-A19B-81E98D465D46}"/>
              </a:ext>
            </a:extLst>
          </p:cNvPr>
          <p:cNvSpPr>
            <a:spLocks noChangeArrowheads="1"/>
          </p:cNvSpPr>
          <p:nvPr/>
        </p:nvSpPr>
        <p:spPr bwMode="auto">
          <a:xfrm>
            <a:off x="32362868" y="12285489"/>
            <a:ext cx="9772081" cy="948338"/>
          </a:xfrm>
          <a:prstGeom prst="rect">
            <a:avLst/>
          </a:prstGeom>
          <a:solidFill>
            <a:srgbClr val="1482A5"/>
          </a:solidFill>
          <a:ln>
            <a:noFill/>
          </a:ln>
          <a:effectLst/>
        </p:spPr>
        <p:txBody>
          <a:bodyPr wrap="none" lIns="237799" tIns="59450" rIns="237799" bIns="59450" anchor="ctr"/>
          <a:lstStyle>
            <a:defPPr>
              <a:defRPr kern="1200"/>
            </a:defPPr>
          </a:lstStyle>
          <a:p>
            <a:pPr defTabSz="4077739"/>
            <a:r>
              <a:rPr lang="en-US" sz="4161" dirty="0">
                <a:solidFill>
                  <a:schemeClr val="bg1"/>
                </a:solidFill>
                <a:latin typeface="Amaranth" panose="02000503050000020004" pitchFamily="2" charset="0"/>
              </a:rPr>
              <a:t>Observations</a:t>
            </a:r>
          </a:p>
        </p:txBody>
      </p:sp>
      <mc:AlternateContent xmlns:mc="http://schemas.openxmlformats.org/markup-compatibility/2006" xmlns:a14="http://schemas.microsoft.com/office/drawing/2010/main">
        <mc:Choice Requires="a14">
          <p:sp>
            <p:nvSpPr>
              <p:cNvPr id="17" name="Text Box 6">
                <a:extLst>
                  <a:ext uri="{FF2B5EF4-FFF2-40B4-BE49-F238E27FC236}">
                    <a16:creationId xmlns:a16="http://schemas.microsoft.com/office/drawing/2014/main" id="{8AE8A03B-3762-4AF2-A9FC-B088E0736F3A}"/>
                  </a:ext>
                </a:extLst>
              </p:cNvPr>
              <p:cNvSpPr txBox="1">
                <a:spLocks noChangeArrowheads="1"/>
              </p:cNvSpPr>
              <p:nvPr/>
            </p:nvSpPr>
            <p:spPr bwMode="auto">
              <a:xfrm>
                <a:off x="668808" y="13233828"/>
                <a:ext cx="9772081" cy="14761633"/>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18899" tIns="59450" rIns="118899" bIns="5945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Analogous to matrix decomposition/factorization techniques, tensor decomposition breaks down high-order tensors into meaningful factors or smaller tensors, enabling multi-way factor analysis and compression.</a:t>
                </a:r>
              </a:p>
              <a:p>
                <a:pPr algn="just"/>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Among the many techniques for tensor decomposition, our main focus would be on a special case, namely Tensor Train Decomposition (TTD).</a:t>
                </a:r>
              </a:p>
              <a:p>
                <a:pPr algn="just"/>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r>
                  <a:rPr lang="en-GB" sz="416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Tensor Train Decomposition (TTD)</a:t>
                </a:r>
              </a:p>
              <a:p>
                <a:pPr algn="just"/>
                <a:endParaRPr lang="en-GB" sz="416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marL="445873" indent="-445873" algn="just">
                  <a:buFontTx/>
                  <a:buChar char="-"/>
                </a:pPr>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marL="445873" indent="-445873" algn="just">
                  <a:buFontTx/>
                  <a:buChar char="-"/>
                </a:pPr>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marL="445873" indent="-445873" algn="just">
                  <a:buFontTx/>
                  <a:buChar char="-"/>
                </a:pPr>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marL="445873" indent="-445873" algn="just">
                  <a:buFontTx/>
                  <a:buChar char="-"/>
                </a:pPr>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marL="445873" indent="-445873" algn="just">
                  <a:buFontTx/>
                  <a:buChar char="-"/>
                </a:pPr>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marL="445873" indent="-445873" algn="just">
                  <a:buFontTx/>
                  <a:buChar char="-"/>
                </a:pP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Inspired from the </a:t>
                </a:r>
                <a:r>
                  <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Matrix Product State (MPS) </a:t>
                </a: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representation, TTD decomposes any Nth-order tensor to smaller multiple 3rd-order tensors via a sequential </a:t>
                </a:r>
                <a:r>
                  <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Singular Value Decomposition (SVD)</a:t>
                </a: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 approach. </a:t>
                </a:r>
              </a:p>
              <a:p>
                <a:pPr marL="445873" indent="-445873" algn="just">
                  <a:buFontTx/>
                  <a:buChar char="-"/>
                </a:pP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Original tensor can be </a:t>
                </a:r>
                <a:r>
                  <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arbitrarily approximated </a:t>
                </a: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using TTD, and the representation elegantly overcomes the </a:t>
                </a:r>
                <a:r>
                  <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curse of dimensionality</a:t>
                </a: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a:t>
                </a:r>
              </a:p>
              <a:p>
                <a:pPr marL="445873" indent="-445873" algn="just">
                  <a:buFontTx/>
                  <a:buChar char="-"/>
                </a:pP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Governing optimization problem:</a:t>
                </a:r>
              </a:p>
              <a:p>
                <a:pPr algn="just"/>
                <a:r>
                  <a:rPr lang="en-GB" sz="780" dirty="0">
                    <a:solidFill>
                      <a:prstClr val="black"/>
                    </a:solidFill>
                    <a:latin typeface="Titillium Web" panose="00000500000000000000" pitchFamily="2" charset="0"/>
                    <a:ea typeface="Open Sans" panose="020B0606030504020204" pitchFamily="34" charset="0"/>
                    <a:cs typeface="Open Sans" panose="020B0606030504020204" pitchFamily="34" charset="0"/>
                  </a:rPr>
                  <a:t>.</a:t>
                </a:r>
                <a:endParaRPr lang="en-GB" sz="260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ctr"/>
                <a14:m>
                  <m:oMathPara xmlns:m="http://schemas.openxmlformats.org/officeDocument/2006/math">
                    <m:oMathParaPr>
                      <m:jc m:val="centerGroup"/>
                    </m:oMathParaPr>
                    <m:oMath xmlns:m="http://schemas.openxmlformats.org/officeDocument/2006/math">
                      <m:func>
                        <m:func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funcPr>
                        <m:fName>
                          <m:limLow>
                            <m:limLow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IN" sz="3121">
                                  <a:solidFill>
                                    <a:prstClr val="black"/>
                                  </a:solidFill>
                                  <a:latin typeface="Cambria Math" panose="02040503050406030204" pitchFamily="18" charset="0"/>
                                  <a:ea typeface="Open Sans" panose="020B0606030504020204" pitchFamily="34" charset="0"/>
                                  <a:cs typeface="Open Sans" panose="020B0606030504020204" pitchFamily="34" charset="0"/>
                                </a:rPr>
                                <m:t>min</m:t>
                              </m:r>
                            </m:e>
                            <m:lim>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𝒢</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1</m:t>
                                  </m:r>
                                </m:sub>
                              </m:s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m:t>
                              </m:r>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𝒢</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2</m:t>
                                  </m:r>
                                </m:sub>
                              </m:s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 </m:t>
                              </m:r>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𝒢</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𝑁</m:t>
                                  </m:r>
                                </m:sub>
                              </m:sSub>
                            </m:lim>
                          </m:limLow>
                        </m:fName>
                        <m:e>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d>
                                <m:dPr>
                                  <m:begChr m:val="‖"/>
                                  <m:endChr m:val="‖"/>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d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𝒜</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acc>
                                    <m:accPr>
                                      <m:chr m:val="̂"/>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acc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𝒜</m:t>
                                      </m:r>
                                    </m:e>
                                  </m:acc>
                                </m:e>
                              </m:d>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𝐹</m:t>
                              </m:r>
                            </m:sub>
                          </m:sSub>
                        </m:e>
                      </m:func>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𝒜</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m:t>
                      </m:r>
                      <m:acc>
                        <m:accPr>
                          <m:chr m:val="̂"/>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acc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𝒜</m:t>
                          </m:r>
                        </m:e>
                      </m:acc>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p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ℝ</m:t>
                          </m:r>
                        </m:e>
                        <m:sup>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𝑛</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1</m:t>
                              </m:r>
                            </m:sub>
                          </m:s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𝑛</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2</m:t>
                              </m:r>
                            </m:sub>
                          </m:s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𝑛</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𝑁</m:t>
                              </m:r>
                            </m:sub>
                          </m:sSub>
                        </m:sup>
                      </m:sSup>
                    </m:oMath>
                  </m:oMathPara>
                </a14:m>
                <a:endParaRPr lang="en-IN"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ctr"/>
                <a:r>
                  <a:rPr lang="en-IN" sz="130" dirty="0">
                    <a:solidFill>
                      <a:prstClr val="black"/>
                    </a:solidFill>
                    <a:latin typeface="Titillium Web" panose="00000500000000000000" pitchFamily="2" charset="0"/>
                    <a:ea typeface="Open Sans" panose="020B0606030504020204" pitchFamily="34" charset="0"/>
                    <a:cs typeface="Open Sans" panose="020B0606030504020204" pitchFamily="34" charset="0"/>
                  </a:rPr>
                  <a:t>.</a:t>
                </a:r>
                <a:br>
                  <a:rPr lang="en-IN"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br>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ctr"/>
                <a14:m>
                  <m:oMathPara xmlns:m="http://schemas.openxmlformats.org/officeDocument/2006/math">
                    <m:oMathParaPr>
                      <m:jc m:val="centerGroup"/>
                    </m:oMathParaPr>
                    <m:oMath xmlns:m="http://schemas.openxmlformats.org/officeDocument/2006/math">
                      <m:acc>
                        <m:accPr>
                          <m:chr m:val="̂"/>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acc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𝒜</m:t>
                          </m:r>
                        </m:e>
                      </m:acc>
                      <m:r>
                        <a:rPr lang="en-IN" sz="3121" i="1" dirty="0">
                          <a:solidFill>
                            <a:prstClr val="black"/>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IN" sz="3121" i="1">
                              <a:latin typeface="Cambria Math" panose="02040503050406030204" pitchFamily="18" charset="0"/>
                            </a:rPr>
                          </m:ctrlPr>
                        </m:sSubPr>
                        <m:e>
                          <m:r>
                            <a:rPr lang="en-IN" sz="3121" i="1">
                              <a:latin typeface="Cambria Math" panose="02040503050406030204" pitchFamily="18" charset="0"/>
                            </a:rPr>
                            <m:t>𝒢</m:t>
                          </m:r>
                        </m:e>
                        <m:sub>
                          <m:r>
                            <a:rPr lang="en-IN" sz="3121" i="1">
                              <a:latin typeface="Cambria Math" panose="02040503050406030204" pitchFamily="18" charset="0"/>
                            </a:rPr>
                            <m:t>1</m:t>
                          </m:r>
                        </m:sub>
                      </m:sSub>
                      <m:r>
                        <a:rPr lang="en-IN" sz="3121" i="1">
                          <a:latin typeface="Cambria Math" panose="02040503050406030204" pitchFamily="18" charset="0"/>
                        </a:rPr>
                        <m:t> </m:t>
                      </m:r>
                      <m:sSubSup>
                        <m:sSubSupPr>
                          <m:ctrlPr>
                            <a:rPr lang="en-IN" sz="3121" i="1">
                              <a:latin typeface="Cambria Math" panose="02040503050406030204" pitchFamily="18" charset="0"/>
                            </a:rPr>
                          </m:ctrlPr>
                        </m:sSubSupPr>
                        <m:e>
                          <m:r>
                            <a:rPr lang="en-IN" sz="3121" i="1">
                              <a:latin typeface="Cambria Math" panose="02040503050406030204" pitchFamily="18" charset="0"/>
                            </a:rPr>
                            <m:t>×</m:t>
                          </m:r>
                        </m:e>
                        <m:sub>
                          <m:r>
                            <a:rPr lang="en-IN" sz="3121" i="1">
                              <a:latin typeface="Cambria Math" panose="02040503050406030204" pitchFamily="18" charset="0"/>
                            </a:rPr>
                            <m:t>3</m:t>
                          </m:r>
                        </m:sub>
                        <m:sup>
                          <m:r>
                            <a:rPr lang="en-IN" sz="3121" i="1">
                              <a:latin typeface="Cambria Math" panose="02040503050406030204" pitchFamily="18" charset="0"/>
                            </a:rPr>
                            <m:t>1</m:t>
                          </m:r>
                        </m:sup>
                      </m:sSubSup>
                      <m:sSub>
                        <m:sSubPr>
                          <m:ctrlPr>
                            <a:rPr lang="en-IN" sz="3121" i="1">
                              <a:latin typeface="Cambria Math" panose="02040503050406030204" pitchFamily="18" charset="0"/>
                            </a:rPr>
                          </m:ctrlPr>
                        </m:sSubPr>
                        <m:e>
                          <m:r>
                            <a:rPr lang="en-IN" sz="3121" i="1">
                              <a:latin typeface="Cambria Math" panose="02040503050406030204" pitchFamily="18" charset="0"/>
                            </a:rPr>
                            <m:t>  </m:t>
                          </m:r>
                          <m:r>
                            <a:rPr lang="en-IN" sz="3121" i="1">
                              <a:latin typeface="Cambria Math" panose="02040503050406030204" pitchFamily="18" charset="0"/>
                            </a:rPr>
                            <m:t>𝒢</m:t>
                          </m:r>
                        </m:e>
                        <m:sub>
                          <m:r>
                            <a:rPr lang="en-IN" sz="3121" i="1">
                              <a:latin typeface="Cambria Math" panose="02040503050406030204" pitchFamily="18" charset="0"/>
                            </a:rPr>
                            <m:t>2</m:t>
                          </m:r>
                        </m:sub>
                      </m:sSub>
                      <m:r>
                        <a:rPr lang="en-IN" sz="3121" i="1">
                          <a:latin typeface="Cambria Math" panose="02040503050406030204" pitchFamily="18" charset="0"/>
                        </a:rPr>
                        <m:t>  </m:t>
                      </m:r>
                      <m:sSubSup>
                        <m:sSubSupPr>
                          <m:ctrlPr>
                            <a:rPr lang="en-IN" sz="3121" i="1">
                              <a:latin typeface="Cambria Math" panose="02040503050406030204" pitchFamily="18" charset="0"/>
                            </a:rPr>
                          </m:ctrlPr>
                        </m:sSubSupPr>
                        <m:e>
                          <m:r>
                            <a:rPr lang="en-IN" sz="3121" i="1">
                              <a:latin typeface="Cambria Math" panose="02040503050406030204" pitchFamily="18" charset="0"/>
                            </a:rPr>
                            <m:t>×</m:t>
                          </m:r>
                        </m:e>
                        <m:sub>
                          <m:r>
                            <a:rPr lang="en-IN" sz="3121" i="1">
                              <a:latin typeface="Cambria Math" panose="02040503050406030204" pitchFamily="18" charset="0"/>
                            </a:rPr>
                            <m:t>3</m:t>
                          </m:r>
                        </m:sub>
                        <m:sup>
                          <m:r>
                            <a:rPr lang="en-IN" sz="3121" i="1">
                              <a:latin typeface="Cambria Math" panose="02040503050406030204" pitchFamily="18" charset="0"/>
                            </a:rPr>
                            <m:t>1</m:t>
                          </m:r>
                        </m:sup>
                      </m:sSubSup>
                      <m:r>
                        <a:rPr lang="en-IN" sz="3121" i="1">
                          <a:latin typeface="Cambria Math" panose="02040503050406030204" pitchFamily="18" charset="0"/>
                        </a:rPr>
                        <m:t>…</m:t>
                      </m:r>
                      <m:sSubSup>
                        <m:sSubSupPr>
                          <m:ctrlPr>
                            <a:rPr lang="en-IN" sz="3121" i="1">
                              <a:latin typeface="Cambria Math" panose="02040503050406030204" pitchFamily="18" charset="0"/>
                            </a:rPr>
                          </m:ctrlPr>
                        </m:sSubSupPr>
                        <m:e>
                          <m:r>
                            <a:rPr lang="en-IN" sz="3121" i="1">
                              <a:latin typeface="Cambria Math" panose="02040503050406030204" pitchFamily="18" charset="0"/>
                            </a:rPr>
                            <m:t>×</m:t>
                          </m:r>
                        </m:e>
                        <m:sub>
                          <m:r>
                            <a:rPr lang="en-IN" sz="3121" i="1">
                              <a:latin typeface="Cambria Math" panose="02040503050406030204" pitchFamily="18" charset="0"/>
                            </a:rPr>
                            <m:t>3</m:t>
                          </m:r>
                        </m:sub>
                        <m:sup>
                          <m:r>
                            <a:rPr lang="en-IN" sz="3121" i="1">
                              <a:latin typeface="Cambria Math" panose="02040503050406030204" pitchFamily="18" charset="0"/>
                            </a:rPr>
                            <m:t>1</m:t>
                          </m:r>
                        </m:sup>
                      </m:sSubSup>
                      <m:sSub>
                        <m:sSubPr>
                          <m:ctrlPr>
                            <a:rPr lang="en-IN" sz="3121" i="1">
                              <a:latin typeface="Cambria Math" panose="02040503050406030204" pitchFamily="18" charset="0"/>
                            </a:rPr>
                          </m:ctrlPr>
                        </m:sSubPr>
                        <m:e>
                          <m:r>
                            <a:rPr lang="en-IN" sz="3121" i="1">
                              <a:latin typeface="Cambria Math" panose="02040503050406030204" pitchFamily="18" charset="0"/>
                            </a:rPr>
                            <m:t>  </m:t>
                          </m:r>
                          <m:r>
                            <a:rPr lang="en-IN" sz="3121" i="1">
                              <a:latin typeface="Cambria Math" panose="02040503050406030204" pitchFamily="18" charset="0"/>
                            </a:rPr>
                            <m:t>𝒢</m:t>
                          </m:r>
                        </m:e>
                        <m:sub>
                          <m:r>
                            <a:rPr lang="en-IN" sz="3121" i="1">
                              <a:latin typeface="Cambria Math" panose="02040503050406030204" pitchFamily="18" charset="0"/>
                            </a:rPr>
                            <m:t>𝑁</m:t>
                          </m:r>
                        </m:sub>
                      </m:sSub>
                      <m:r>
                        <a:rPr lang="en-IN" sz="3121" i="1">
                          <a:latin typeface="Cambria Math" panose="02040503050406030204" pitchFamily="18" charset="0"/>
                        </a:rPr>
                        <m:t>,  </m:t>
                      </m:r>
                      <m:sSub>
                        <m:sSubPr>
                          <m:ctrlPr>
                            <a:rPr lang="en-IN" sz="3121" i="1">
                              <a:latin typeface="Cambria Math" panose="02040503050406030204" pitchFamily="18" charset="0"/>
                            </a:rPr>
                          </m:ctrlPr>
                        </m:sSubPr>
                        <m:e>
                          <m:r>
                            <a:rPr lang="en-IN" sz="3121" i="1">
                              <a:latin typeface="Cambria Math" panose="02040503050406030204" pitchFamily="18" charset="0"/>
                            </a:rPr>
                            <m:t>𝒢</m:t>
                          </m:r>
                        </m:e>
                        <m:sub>
                          <m:r>
                            <a:rPr lang="en-IN" sz="3121" i="1">
                              <a:latin typeface="Cambria Math" panose="02040503050406030204" pitchFamily="18" charset="0"/>
                            </a:rPr>
                            <m:t>𝑖</m:t>
                          </m:r>
                        </m:sub>
                      </m:sSub>
                      <m:r>
                        <a:rPr lang="en-IN" sz="3121" i="1">
                          <a:latin typeface="Cambria Math" panose="02040503050406030204" pitchFamily="18" charset="0"/>
                        </a:rPr>
                        <m:t>∈</m:t>
                      </m:r>
                      <m:sSup>
                        <m:sSupPr>
                          <m:ctrlPr>
                            <a:rPr lang="en-IN" sz="3121" i="1">
                              <a:latin typeface="Cambria Math" panose="02040503050406030204" pitchFamily="18" charset="0"/>
                            </a:rPr>
                          </m:ctrlPr>
                        </m:sSupPr>
                        <m:e>
                          <m:r>
                            <a:rPr lang="en-IN" sz="3121" i="1">
                              <a:latin typeface="Cambria Math" panose="02040503050406030204" pitchFamily="18" charset="0"/>
                            </a:rPr>
                            <m:t>ℝ</m:t>
                          </m:r>
                        </m:e>
                        <m:sup>
                          <m:sSub>
                            <m:sSubPr>
                              <m:ctrlPr>
                                <a:rPr lang="en-IN" sz="3121" i="1">
                                  <a:latin typeface="Cambria Math" panose="02040503050406030204" pitchFamily="18" charset="0"/>
                                </a:rPr>
                              </m:ctrlPr>
                            </m:sSubPr>
                            <m:e>
                              <m:r>
                                <a:rPr lang="en-IN" sz="3121" i="1">
                                  <a:latin typeface="Cambria Math" panose="02040503050406030204" pitchFamily="18" charset="0"/>
                                </a:rPr>
                                <m:t>𝑟</m:t>
                              </m:r>
                            </m:e>
                            <m:sub>
                              <m:r>
                                <a:rPr lang="en-IN" sz="3121" i="1">
                                  <a:latin typeface="Cambria Math" panose="02040503050406030204" pitchFamily="18" charset="0"/>
                                </a:rPr>
                                <m:t>𝑖</m:t>
                              </m:r>
                              <m:r>
                                <a:rPr lang="en-IN" sz="3121" i="1">
                                  <a:latin typeface="Cambria Math" panose="02040503050406030204" pitchFamily="18" charset="0"/>
                                </a:rPr>
                                <m:t>−1</m:t>
                              </m:r>
                            </m:sub>
                          </m:sSub>
                          <m:r>
                            <a:rPr lang="en-IN" sz="3121" i="1">
                              <a:latin typeface="Cambria Math" panose="02040503050406030204" pitchFamily="18" charset="0"/>
                            </a:rPr>
                            <m:t>×</m:t>
                          </m:r>
                          <m:sSub>
                            <m:sSubPr>
                              <m:ctrlPr>
                                <a:rPr lang="en-IN" sz="3121" i="1">
                                  <a:latin typeface="Cambria Math" panose="02040503050406030204" pitchFamily="18" charset="0"/>
                                </a:rPr>
                              </m:ctrlPr>
                            </m:sSubPr>
                            <m:e>
                              <m:r>
                                <a:rPr lang="en-IN" sz="3121" i="1">
                                  <a:latin typeface="Cambria Math" panose="02040503050406030204" pitchFamily="18" charset="0"/>
                                </a:rPr>
                                <m:t>𝑛</m:t>
                              </m:r>
                            </m:e>
                            <m:sub>
                              <m:r>
                                <a:rPr lang="en-IN" sz="3121" i="1">
                                  <a:latin typeface="Cambria Math" panose="02040503050406030204" pitchFamily="18" charset="0"/>
                                </a:rPr>
                                <m:t>𝑖</m:t>
                              </m:r>
                            </m:sub>
                          </m:sSub>
                          <m:r>
                            <a:rPr lang="en-IN" sz="3121" i="1">
                              <a:latin typeface="Cambria Math" panose="02040503050406030204" pitchFamily="18" charset="0"/>
                            </a:rPr>
                            <m:t>×</m:t>
                          </m:r>
                          <m:sSub>
                            <m:sSubPr>
                              <m:ctrlPr>
                                <a:rPr lang="en-IN" sz="3121" i="1">
                                  <a:latin typeface="Cambria Math" panose="02040503050406030204" pitchFamily="18" charset="0"/>
                                </a:rPr>
                              </m:ctrlPr>
                            </m:sSubPr>
                            <m:e>
                              <m:r>
                                <a:rPr lang="en-IN" sz="3121" i="1">
                                  <a:latin typeface="Cambria Math" panose="02040503050406030204" pitchFamily="18" charset="0"/>
                                </a:rPr>
                                <m:t>𝑟</m:t>
                              </m:r>
                            </m:e>
                            <m:sub>
                              <m:r>
                                <a:rPr lang="en-IN" sz="3121" i="1">
                                  <a:latin typeface="Cambria Math" panose="02040503050406030204" pitchFamily="18" charset="0"/>
                                </a:rPr>
                                <m:t>𝑖</m:t>
                              </m:r>
                            </m:sub>
                          </m:sSub>
                        </m:sup>
                      </m:sSup>
                    </m:oMath>
                  </m:oMathPara>
                </a14:m>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p:txBody>
          </p:sp>
        </mc:Choice>
        <mc:Fallback xmlns="">
          <p:sp>
            <p:nvSpPr>
              <p:cNvPr id="17" name="Text Box 6">
                <a:extLst>
                  <a:ext uri="{FF2B5EF4-FFF2-40B4-BE49-F238E27FC236}">
                    <a16:creationId xmlns:a16="http://schemas.microsoft.com/office/drawing/2014/main" id="{8AE8A03B-3762-4AF2-A9FC-B088E0736F3A}"/>
                  </a:ext>
                </a:extLst>
              </p:cNvPr>
              <p:cNvSpPr txBox="1">
                <a:spLocks noRot="1" noChangeAspect="1" noMove="1" noResize="1" noEditPoints="1" noAdjustHandles="1" noChangeArrowheads="1" noChangeShapeType="1" noTextEdit="1"/>
              </p:cNvSpPr>
              <p:nvPr/>
            </p:nvSpPr>
            <p:spPr bwMode="auto">
              <a:xfrm>
                <a:off x="668808" y="13233828"/>
                <a:ext cx="9772081" cy="14761633"/>
              </a:xfrm>
              <a:prstGeom prst="rect">
                <a:avLst/>
              </a:prstGeom>
              <a:blipFill>
                <a:blip r:embed="rId4"/>
                <a:stretch>
                  <a:fillRect l="-2059" t="-413" r="-1248"/>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18" name="Rectangle 5">
            <a:extLst>
              <a:ext uri="{FF2B5EF4-FFF2-40B4-BE49-F238E27FC236}">
                <a16:creationId xmlns:a16="http://schemas.microsoft.com/office/drawing/2014/main" id="{88133C58-052D-4585-823B-31740DB45AF4}"/>
              </a:ext>
            </a:extLst>
          </p:cNvPr>
          <p:cNvSpPr>
            <a:spLocks noChangeArrowheads="1"/>
          </p:cNvSpPr>
          <p:nvPr/>
        </p:nvSpPr>
        <p:spPr bwMode="auto">
          <a:xfrm>
            <a:off x="928941" y="5740973"/>
            <a:ext cx="9251812" cy="679820"/>
          </a:xfrm>
          <a:prstGeom prst="rect">
            <a:avLst/>
          </a:prstGeom>
          <a:noFill/>
          <a:ln>
            <a:noFill/>
          </a:ln>
          <a:effectLst/>
        </p:spPr>
        <p:txBody>
          <a:bodyPr wrap="none" lIns="118899" tIns="59450" rIns="118899" bIns="59450" anchor="ctr"/>
          <a:lstStyle>
            <a:defPPr>
              <a:defRPr kern="1200"/>
            </a:defPPr>
          </a:lstStyle>
          <a:p>
            <a:pPr defTabSz="4077739"/>
            <a:r>
              <a:rPr lang="en-US" sz="4161" dirty="0">
                <a:solidFill>
                  <a:srgbClr val="235078"/>
                </a:solidFill>
                <a:latin typeface="Amaranth" panose="02000503050000020004" pitchFamily="2" charset="0"/>
              </a:rPr>
              <a:t>Abstract</a:t>
            </a:r>
            <a:endParaRPr lang="en-US" sz="3121" dirty="0">
              <a:solidFill>
                <a:srgbClr val="235078"/>
              </a:solidFill>
              <a:latin typeface="Amaranth" panose="02000503050000020004" pitchFamily="2" charset="0"/>
            </a:endParaRPr>
          </a:p>
        </p:txBody>
      </p:sp>
      <p:sp>
        <p:nvSpPr>
          <p:cNvPr id="287" name="TextBox 286">
            <a:extLst>
              <a:ext uri="{FF2B5EF4-FFF2-40B4-BE49-F238E27FC236}">
                <a16:creationId xmlns:a16="http://schemas.microsoft.com/office/drawing/2014/main" id="{2C6E9F3E-3183-4639-8BD4-4D30DDD1A58D}"/>
              </a:ext>
            </a:extLst>
          </p:cNvPr>
          <p:cNvSpPr txBox="1"/>
          <p:nvPr/>
        </p:nvSpPr>
        <p:spPr>
          <a:xfrm>
            <a:off x="12054928" y="28467737"/>
            <a:ext cx="18693907" cy="572593"/>
          </a:xfrm>
          <a:prstGeom prst="rect">
            <a:avLst/>
          </a:prstGeom>
          <a:noFill/>
        </p:spPr>
        <p:txBody>
          <a:bodyPr wrap="square" rtlCol="0">
            <a:spAutoFit/>
          </a:bodyPr>
          <a:lstStyle>
            <a:defPPr>
              <a:defRPr kern="1200"/>
            </a:defPPr>
          </a:lstStyle>
          <a:p>
            <a:pPr algn="just"/>
            <a:r>
              <a:rPr lang="en-US" sz="3121" dirty="0">
                <a:solidFill>
                  <a:schemeClr val="bg1"/>
                </a:solidFill>
                <a:latin typeface="Titillium Web" panose="00000500000000000000" pitchFamily="2" charset="0"/>
                <a:ea typeface="Open Sans" panose="020B0606030504020204" pitchFamily="34" charset="0"/>
                <a:cs typeface="Open Sans" panose="020B0606030504020204" pitchFamily="34" charset="0"/>
              </a:rPr>
              <a:t>I would like to thank Prof. Anirban Dasgupta for his unwavering support and guidance throughout the project.</a:t>
            </a:r>
          </a:p>
        </p:txBody>
      </p:sp>
      <p:pic>
        <p:nvPicPr>
          <p:cNvPr id="4" name="Picture 3" descr="A logo with text and stars&#10;&#10;Description automatically generated">
            <a:extLst>
              <a:ext uri="{FF2B5EF4-FFF2-40B4-BE49-F238E27FC236}">
                <a16:creationId xmlns:a16="http://schemas.microsoft.com/office/drawing/2014/main" id="{ADC33413-D661-5B82-7CEF-C33B6D735C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98822" y="962915"/>
            <a:ext cx="4006063" cy="4006063"/>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DAC7289C-45BA-9CF8-98E7-4308CDBD7E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808" y="1059379"/>
            <a:ext cx="3740376" cy="3812677"/>
          </a:xfrm>
          <a:prstGeom prst="rect">
            <a:avLst/>
          </a:prstGeom>
          <a:solidFill>
            <a:srgbClr val="205B81"/>
          </a:solidFill>
        </p:spPr>
      </p:pic>
      <p:sp>
        <p:nvSpPr>
          <p:cNvPr id="8" name="Rectangle 5">
            <a:extLst>
              <a:ext uri="{FF2B5EF4-FFF2-40B4-BE49-F238E27FC236}">
                <a16:creationId xmlns:a16="http://schemas.microsoft.com/office/drawing/2014/main" id="{3750C0DB-E983-E5B4-EB45-2ADC4518372E}"/>
              </a:ext>
            </a:extLst>
          </p:cNvPr>
          <p:cNvSpPr>
            <a:spLocks noChangeArrowheads="1"/>
          </p:cNvSpPr>
          <p:nvPr/>
        </p:nvSpPr>
        <p:spPr bwMode="auto">
          <a:xfrm>
            <a:off x="668808" y="12285491"/>
            <a:ext cx="9772081" cy="948338"/>
          </a:xfrm>
          <a:prstGeom prst="rect">
            <a:avLst/>
          </a:prstGeom>
          <a:solidFill>
            <a:srgbClr val="1482A5"/>
          </a:solidFill>
          <a:ln>
            <a:noFill/>
          </a:ln>
          <a:effectLst/>
        </p:spPr>
        <p:txBody>
          <a:bodyPr wrap="none" lIns="237799" tIns="59450" rIns="237799" bIns="59450" anchor="ctr"/>
          <a:lstStyle>
            <a:defPPr>
              <a:defRPr kern="1200"/>
            </a:defPPr>
          </a:lstStyle>
          <a:p>
            <a:pPr defTabSz="4077739"/>
            <a:r>
              <a:rPr lang="en-US" sz="4161" dirty="0">
                <a:solidFill>
                  <a:schemeClr val="bg1"/>
                </a:solidFill>
                <a:latin typeface="Amaranth" panose="02000503050000020004" pitchFamily="2" charset="0"/>
              </a:rPr>
              <a:t>Introduction</a:t>
            </a:r>
            <a:endParaRPr lang="en-US" sz="3121" dirty="0">
              <a:solidFill>
                <a:schemeClr val="bg1"/>
              </a:solidFill>
              <a:latin typeface="Amaranth" panose="02000503050000020004" pitchFamily="2" charset="0"/>
            </a:endParaRPr>
          </a:p>
        </p:txBody>
      </p:sp>
      <mc:AlternateContent xmlns:mc="http://schemas.openxmlformats.org/markup-compatibility/2006" xmlns:a14="http://schemas.microsoft.com/office/drawing/2010/main">
        <mc:Choice Requires="a14">
          <p:sp>
            <p:nvSpPr>
              <p:cNvPr id="9" name="Text Box 6">
                <a:extLst>
                  <a:ext uri="{FF2B5EF4-FFF2-40B4-BE49-F238E27FC236}">
                    <a16:creationId xmlns:a16="http://schemas.microsoft.com/office/drawing/2014/main" id="{8E5C9B41-6491-3DA2-8A47-9DABF345777C}"/>
                  </a:ext>
                </a:extLst>
              </p:cNvPr>
              <p:cNvSpPr txBox="1">
                <a:spLocks noChangeArrowheads="1"/>
              </p:cNvSpPr>
              <p:nvPr/>
            </p:nvSpPr>
            <p:spPr bwMode="auto">
              <a:xfrm>
                <a:off x="928943" y="6430118"/>
                <a:ext cx="9251811" cy="5402918"/>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118899" tIns="59450" rIns="118899" bIns="5945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GB" sz="3121" dirty="0">
                    <a:latin typeface="Titillium Web" panose="00000500000000000000" pitchFamily="2" charset="0"/>
                    <a:ea typeface="Open Sans" panose="020B0606030504020204" pitchFamily="34" charset="0"/>
                    <a:cs typeface="Open Sans" panose="020B0606030504020204" pitchFamily="34" charset="0"/>
                  </a:rPr>
                  <a:t>This project explores efficient algorithms for and potential novel applications of tensor decomposition, with special focus on a type of tensor decomposition called </a:t>
                </a:r>
                <a:r>
                  <a:rPr lang="en-GB" sz="3121" b="1" dirty="0">
                    <a:latin typeface="Titillium Web" panose="00000500000000000000" pitchFamily="2" charset="0"/>
                    <a:ea typeface="Open Sans" panose="020B0606030504020204" pitchFamily="34" charset="0"/>
                    <a:cs typeface="Open Sans" panose="020B0606030504020204" pitchFamily="34" charset="0"/>
                  </a:rPr>
                  <a:t>Tensor Train Decomposition (TTD)</a:t>
                </a:r>
                <a:r>
                  <a:rPr lang="en-GB" sz="3121" dirty="0">
                    <a:latin typeface="Titillium Web" panose="00000500000000000000" pitchFamily="2" charset="0"/>
                    <a:ea typeface="Open Sans" panose="020B0606030504020204" pitchFamily="34" charset="0"/>
                    <a:cs typeface="Open Sans" panose="020B0606030504020204" pitchFamily="34" charset="0"/>
                  </a:rPr>
                  <a:t> utilized for large-scale multi-way tensor analysis and computations</a:t>
                </a:r>
                <a:r>
                  <a:rPr lang="en-US" sz="3121" dirty="0">
                    <a:latin typeface="Titillium Web" panose="00000500000000000000" pitchFamily="2" charset="0"/>
                    <a:ea typeface="Open Sans" panose="020B0606030504020204" pitchFamily="34" charset="0"/>
                    <a:cs typeface="Open Sans" panose="020B0606030504020204" pitchFamily="34" charset="0"/>
                  </a:rPr>
                  <a:t>. While existing literature models TTD as a reconstruction problem under </a:t>
                </a:r>
                <a14:m>
                  <m:oMath xmlns:m="http://schemas.openxmlformats.org/officeDocument/2006/math">
                    <m:r>
                      <a:rPr lang="en-IN" sz="3121" i="1">
                        <a:latin typeface="Cambria Math" panose="02040503050406030204" pitchFamily="18" charset="0"/>
                        <a:ea typeface="Open Sans" panose="020B0606030504020204" pitchFamily="34" charset="0"/>
                        <a:cs typeface="Open Sans" panose="020B0606030504020204" pitchFamily="34" charset="0"/>
                      </a:rPr>
                      <m:t>𝐹</m:t>
                    </m:r>
                  </m:oMath>
                </a14:m>
                <a:r>
                  <a:rPr lang="en-US" sz="3121" dirty="0">
                    <a:latin typeface="Titillium Web" panose="00000500000000000000" pitchFamily="2" charset="0"/>
                    <a:ea typeface="Open Sans" panose="020B0606030504020204" pitchFamily="34" charset="0"/>
                    <a:cs typeface="Open Sans" panose="020B0606030504020204" pitchFamily="34" charset="0"/>
                  </a:rPr>
                  <a:t>-norm, this project analyzes properties of </a:t>
                </a:r>
                <a:r>
                  <a:rPr lang="en-US" sz="3121" b="1" dirty="0">
                    <a:latin typeface="Titillium Web" panose="00000500000000000000" pitchFamily="2" charset="0"/>
                    <a:ea typeface="Open Sans" panose="020B0606030504020204" pitchFamily="34" charset="0"/>
                    <a:cs typeface="Open Sans" panose="020B0606030504020204" pitchFamily="34" charset="0"/>
                  </a:rPr>
                  <a:t>TTD under </a:t>
                </a:r>
                <a14:m>
                  <m:oMath xmlns:m="http://schemas.openxmlformats.org/officeDocument/2006/math">
                    <m:sSub>
                      <m:sSubPr>
                        <m:ctrlPr>
                          <a:rPr lang="en-IN" sz="3121" b="1" i="1">
                            <a:latin typeface="Cambria Math" panose="02040503050406030204" pitchFamily="18" charset="0"/>
                            <a:ea typeface="Open Sans" panose="020B0606030504020204" pitchFamily="34" charset="0"/>
                            <a:cs typeface="Open Sans" panose="020B0606030504020204" pitchFamily="34" charset="0"/>
                          </a:rPr>
                        </m:ctrlPr>
                      </m:sSubPr>
                      <m:e>
                        <m:r>
                          <a:rPr lang="en-IN" sz="3121" b="1" i="1">
                            <a:latin typeface="Cambria Math" panose="02040503050406030204" pitchFamily="18" charset="0"/>
                            <a:ea typeface="Open Sans" panose="020B0606030504020204" pitchFamily="34" charset="0"/>
                            <a:cs typeface="Open Sans" panose="020B0606030504020204" pitchFamily="34" charset="0"/>
                          </a:rPr>
                          <m:t>𝑳</m:t>
                        </m:r>
                      </m:e>
                      <m:sub>
                        <m:r>
                          <a:rPr lang="en-IN" sz="3121" b="1" i="1">
                            <a:latin typeface="Cambria Math" panose="02040503050406030204" pitchFamily="18" charset="0"/>
                            <a:ea typeface="Open Sans" panose="020B0606030504020204" pitchFamily="34" charset="0"/>
                            <a:cs typeface="Open Sans" panose="020B0606030504020204" pitchFamily="34" charset="0"/>
                          </a:rPr>
                          <m:t>𝟏</m:t>
                        </m:r>
                      </m:sub>
                    </m:sSub>
                  </m:oMath>
                </a14:m>
                <a:r>
                  <a:rPr lang="en-US" sz="3121" b="1" dirty="0">
                    <a:latin typeface="Titillium Web" panose="00000500000000000000" pitchFamily="2" charset="0"/>
                    <a:ea typeface="Open Sans" panose="020B0606030504020204" pitchFamily="34" charset="0"/>
                    <a:cs typeface="Open Sans" panose="020B0606030504020204" pitchFamily="34" charset="0"/>
                  </a:rPr>
                  <a:t>-norm</a:t>
                </a:r>
                <a:r>
                  <a:rPr lang="en-US" sz="3121" dirty="0">
                    <a:latin typeface="Titillium Web" panose="00000500000000000000" pitchFamily="2" charset="0"/>
                    <a:ea typeface="Open Sans" panose="020B0606030504020204" pitchFamily="34" charset="0"/>
                    <a:cs typeface="Open Sans" panose="020B0606030504020204" pitchFamily="34" charset="0"/>
                  </a:rPr>
                  <a:t>. Modifying the optimization problem, thus brings new challenges, provides key insights and opens avenues for further research.</a:t>
                </a:r>
              </a:p>
            </p:txBody>
          </p:sp>
        </mc:Choice>
        <mc:Fallback xmlns="">
          <p:sp>
            <p:nvSpPr>
              <p:cNvPr id="9" name="Text Box 6">
                <a:extLst>
                  <a:ext uri="{FF2B5EF4-FFF2-40B4-BE49-F238E27FC236}">
                    <a16:creationId xmlns:a16="http://schemas.microsoft.com/office/drawing/2014/main" id="{8E5C9B41-6491-3DA2-8A47-9DABF345777C}"/>
                  </a:ext>
                </a:extLst>
              </p:cNvPr>
              <p:cNvSpPr txBox="1">
                <a:spLocks noRot="1" noChangeAspect="1" noMove="1" noResize="1" noEditPoints="1" noAdjustHandles="1" noChangeArrowheads="1" noChangeShapeType="1" noTextEdit="1"/>
              </p:cNvSpPr>
              <p:nvPr/>
            </p:nvSpPr>
            <p:spPr bwMode="auto">
              <a:xfrm>
                <a:off x="928943" y="6430118"/>
                <a:ext cx="9251811" cy="5402918"/>
              </a:xfrm>
              <a:prstGeom prst="rect">
                <a:avLst/>
              </a:prstGeom>
              <a:blipFill>
                <a:blip r:embed="rId7"/>
                <a:stretch>
                  <a:fillRect l="-1318" t="-1129" r="-1318" b="-237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pic>
        <p:nvPicPr>
          <p:cNvPr id="10" name="Picture 2" descr="Towards Efficient Tensor Decomposition-Based DNN Model Compression with  Optimization Framework: Paper and Code - CatalyzeX">
            <a:extLst>
              <a:ext uri="{FF2B5EF4-FFF2-40B4-BE49-F238E27FC236}">
                <a16:creationId xmlns:a16="http://schemas.microsoft.com/office/drawing/2014/main" id="{A39A1E18-269F-BBA3-A6FC-B2B7AF1FA32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9438"/>
          <a:stretch/>
        </p:blipFill>
        <p:spPr bwMode="auto">
          <a:xfrm>
            <a:off x="668807" y="18575479"/>
            <a:ext cx="9772080" cy="22948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5">
            <a:extLst>
              <a:ext uri="{FF2B5EF4-FFF2-40B4-BE49-F238E27FC236}">
                <a16:creationId xmlns:a16="http://schemas.microsoft.com/office/drawing/2014/main" id="{81604CE5-D12C-9202-8728-13F306B0A8DB}"/>
              </a:ext>
            </a:extLst>
          </p:cNvPr>
          <p:cNvSpPr>
            <a:spLocks noChangeArrowheads="1"/>
          </p:cNvSpPr>
          <p:nvPr/>
        </p:nvSpPr>
        <p:spPr bwMode="auto">
          <a:xfrm>
            <a:off x="11233495" y="12285489"/>
            <a:ext cx="9772081" cy="948338"/>
          </a:xfrm>
          <a:prstGeom prst="rect">
            <a:avLst/>
          </a:prstGeom>
          <a:solidFill>
            <a:srgbClr val="1482A5"/>
          </a:solidFill>
          <a:ln>
            <a:noFill/>
          </a:ln>
          <a:effectLst/>
        </p:spPr>
        <p:txBody>
          <a:bodyPr wrap="none" lIns="237799" tIns="59450" rIns="237799" bIns="59450" anchor="ctr"/>
          <a:lstStyle>
            <a:defPPr>
              <a:defRPr kern="1200"/>
            </a:defPPr>
          </a:lstStyle>
          <a:p>
            <a:pPr defTabSz="4077739"/>
            <a:r>
              <a:rPr lang="en-US" sz="4161" dirty="0">
                <a:solidFill>
                  <a:schemeClr val="bg1"/>
                </a:solidFill>
                <a:latin typeface="Amaranth" panose="02000503050000020004" pitchFamily="2" charset="0"/>
              </a:rPr>
              <a:t>Methodology</a:t>
            </a:r>
          </a:p>
        </p:txBody>
      </p:sp>
      <mc:AlternateContent xmlns:mc="http://schemas.openxmlformats.org/markup-compatibility/2006" xmlns:a14="http://schemas.microsoft.com/office/drawing/2010/main">
        <mc:Choice Requires="a14">
          <p:sp>
            <p:nvSpPr>
              <p:cNvPr id="12" name="Text Box 6">
                <a:extLst>
                  <a:ext uri="{FF2B5EF4-FFF2-40B4-BE49-F238E27FC236}">
                    <a16:creationId xmlns:a16="http://schemas.microsoft.com/office/drawing/2014/main" id="{BA6E53B4-59DC-D96F-3213-3AF4914E24CE}"/>
                  </a:ext>
                </a:extLst>
              </p:cNvPr>
              <p:cNvSpPr txBox="1">
                <a:spLocks noChangeArrowheads="1"/>
              </p:cNvSpPr>
              <p:nvPr/>
            </p:nvSpPr>
            <p:spPr bwMode="auto">
              <a:xfrm>
                <a:off x="11233494" y="13292266"/>
                <a:ext cx="9772081" cy="1487442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118899" tIns="59450" rIns="118899" bIns="5945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GB" sz="416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TT-SVD (Sequential SVDs)</a:t>
                </a:r>
                <a:endPar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r>
                  <a:rPr lang="en-GB" sz="416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Alternating Convex Programming (AltConvPro)</a:t>
                </a:r>
              </a:p>
              <a:p>
                <a:pPr algn="just"/>
                <a:r>
                  <a:rPr lang="en-GB" sz="260" dirty="0">
                    <a:solidFill>
                      <a:prstClr val="black"/>
                    </a:solidFill>
                    <a:latin typeface="Titillium Web" panose="00000500000000000000" pitchFamily="2" charset="0"/>
                    <a:ea typeface="Open Sans" panose="020B0606030504020204" pitchFamily="34" charset="0"/>
                    <a:cs typeface="Open Sans" panose="020B0606030504020204" pitchFamily="34" charset="0"/>
                  </a:rPr>
                  <a:t> </a:t>
                </a:r>
                <a:endParaRPr lang="en-GB" sz="416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Inspired by TT-SVD, this sequential algorithm solves an </a:t>
                </a:r>
                <a14:m>
                  <m:oMath xmlns:m="http://schemas.openxmlformats.org/officeDocument/2006/math">
                    <m:sSub>
                      <m:sSubPr>
                        <m:ctrlPr>
                          <a:rPr lang="en-IN" sz="3121" b="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b="1" i="1">
                            <a:solidFill>
                              <a:prstClr val="black"/>
                            </a:solidFill>
                            <a:latin typeface="Cambria Math" panose="02040503050406030204" pitchFamily="18" charset="0"/>
                            <a:ea typeface="Open Sans" panose="020B0606030504020204" pitchFamily="34" charset="0"/>
                            <a:cs typeface="Open Sans" panose="020B0606030504020204" pitchFamily="34" charset="0"/>
                          </a:rPr>
                          <m:t>𝑳</m:t>
                        </m:r>
                      </m:e>
                      <m:sub>
                        <m:r>
                          <a:rPr lang="en-IN" sz="3121" b="1" i="1">
                            <a:solidFill>
                              <a:prstClr val="black"/>
                            </a:solidFill>
                            <a:latin typeface="Cambria Math" panose="02040503050406030204" pitchFamily="18" charset="0"/>
                            <a:ea typeface="Open Sans" panose="020B0606030504020204" pitchFamily="34" charset="0"/>
                            <a:cs typeface="Open Sans" panose="020B0606030504020204" pitchFamily="34" charset="0"/>
                          </a:rPr>
                          <m:t>𝟏</m:t>
                        </m:r>
                      </m:sub>
                    </m:sSub>
                  </m:oMath>
                </a14:m>
                <a:r>
                  <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-norm based matrix factorization </a:t>
                </a: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problem using simpler alternating linear programs.</a:t>
                </a:r>
              </a:p>
              <a:p>
                <a:pPr algn="just"/>
                <a:r>
                  <a:rPr lang="en-GB" sz="650" dirty="0">
                    <a:solidFill>
                      <a:prstClr val="black"/>
                    </a:solidFill>
                    <a:latin typeface="Titillium Web" panose="00000500000000000000" pitchFamily="2" charset="0"/>
                    <a:ea typeface="Open Sans" panose="020B0606030504020204" pitchFamily="34" charset="0"/>
                    <a:cs typeface="Open Sans" panose="020B0606030504020204" pitchFamily="34" charset="0"/>
                  </a:rPr>
                  <a:t> </a:t>
                </a:r>
              </a:p>
              <a:p>
                <a:pPr algn="just"/>
                <a14:m>
                  <m:oMathPara xmlns:m="http://schemas.openxmlformats.org/officeDocument/2006/math">
                    <m:oMathParaPr>
                      <m:jc m:val="centerGroup"/>
                    </m:oMathParaPr>
                    <m:oMath xmlns:m="http://schemas.openxmlformats.org/officeDocument/2006/math">
                      <m:limLow>
                        <m:limLow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IN" sz="3121">
                              <a:solidFill>
                                <a:prstClr val="black"/>
                              </a:solidFill>
                              <a:latin typeface="Cambria Math" panose="02040503050406030204" pitchFamily="18" charset="0"/>
                              <a:ea typeface="Open Sans" panose="020B0606030504020204" pitchFamily="34" charset="0"/>
                              <a:cs typeface="Open Sans" panose="020B0606030504020204" pitchFamily="34" charset="0"/>
                            </a:rPr>
                            <m:t>min</m:t>
                          </m:r>
                        </m:e>
                        <m:lim>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𝑈</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𝑉</m:t>
                          </m:r>
                        </m:lim>
                      </m:limLow>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d>
                            <m:dPr>
                              <m:begChr m:val="‖"/>
                              <m:endChr m:val="‖"/>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d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𝑋</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𝑈</m:t>
                              </m:r>
                              <m:sSup>
                                <m:sSup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p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𝑉</m:t>
                                  </m:r>
                                </m:e>
                                <m:sup>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𝑇</m:t>
                                  </m:r>
                                </m:sup>
                              </m:sSup>
                            </m:e>
                          </m:d>
                        </m:e>
                        <m:sub>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𝐿</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1</m:t>
                              </m:r>
                            </m:sub>
                          </m:sSub>
                        </m:sub>
                      </m:sSub>
                    </m:oMath>
                  </m:oMathPara>
                </a14:m>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ctr"/>
                <a:r>
                  <a:rPr lang="en-GB" sz="650" dirty="0">
                    <a:solidFill>
                      <a:prstClr val="black"/>
                    </a:solidFill>
                    <a:latin typeface="Titillium Web" panose="00000500000000000000" pitchFamily="2" charset="0"/>
                    <a:ea typeface="Open Sans" panose="020B0606030504020204" pitchFamily="34" charset="0"/>
                    <a:cs typeface="Open Sans" panose="020B0606030504020204" pitchFamily="34" charset="0"/>
                  </a:rPr>
                  <a:t> </a:t>
                </a:r>
                <a14:m>
                  <m:oMath xmlns:m="http://schemas.openxmlformats.org/officeDocument/2006/math">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oMath>
                </a14:m>
                <a:endParaRPr lang="en-GB" sz="260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14:m>
                  <m:oMathPara xmlns:m="http://schemas.openxmlformats.org/officeDocument/2006/math">
                    <m:oMathParaPr>
                      <m:jc m:val="centerGroup"/>
                    </m:oMathParaPr>
                    <m:oMath xmlns:m="http://schemas.openxmlformats.org/officeDocument/2006/math">
                      <m:limLow>
                        <m:limLow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IN" sz="3121">
                              <a:solidFill>
                                <a:prstClr val="black"/>
                              </a:solidFill>
                              <a:latin typeface="Cambria Math" panose="02040503050406030204" pitchFamily="18" charset="0"/>
                              <a:ea typeface="Open Sans" panose="020B0606030504020204" pitchFamily="34" charset="0"/>
                              <a:cs typeface="Open Sans" panose="020B0606030504020204" pitchFamily="34" charset="0"/>
                            </a:rPr>
                            <m:t>min</m:t>
                          </m:r>
                        </m:e>
                        <m:lim>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𝑈</m:t>
                          </m:r>
                        </m:lim>
                      </m:limLow>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d>
                            <m:dPr>
                              <m:begChr m:val="‖"/>
                              <m:endChr m:val="‖"/>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d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𝑋</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𝑈</m:t>
                              </m:r>
                              <m:sSup>
                                <m:sSup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p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𝑉</m:t>
                                  </m:r>
                                </m:e>
                                <m:sup>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𝑇</m:t>
                                  </m:r>
                                </m:sup>
                              </m:sSup>
                            </m:e>
                          </m:d>
                        </m:e>
                        <m:sub>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𝐿</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1</m:t>
                              </m:r>
                            </m:sub>
                          </m:sSub>
                        </m:sub>
                      </m:s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&amp;    </m:t>
                      </m:r>
                      <m:limLow>
                        <m:limLow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IN" sz="3121">
                              <a:solidFill>
                                <a:prstClr val="black"/>
                              </a:solidFill>
                              <a:latin typeface="Cambria Math" panose="02040503050406030204" pitchFamily="18" charset="0"/>
                              <a:ea typeface="Open Sans" panose="020B0606030504020204" pitchFamily="34" charset="0"/>
                              <a:cs typeface="Open Sans" panose="020B0606030504020204" pitchFamily="34" charset="0"/>
                            </a:rPr>
                            <m:t>min</m:t>
                          </m:r>
                        </m:e>
                        <m:lim>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𝑉</m:t>
                          </m:r>
                        </m:lim>
                      </m:limLow>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d>
                            <m:dPr>
                              <m:begChr m:val="‖"/>
                              <m:endChr m:val="‖"/>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d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𝑋</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𝑈</m:t>
                              </m:r>
                              <m:sSup>
                                <m:sSup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p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𝑉</m:t>
                                  </m:r>
                                </m:e>
                                <m:sup>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𝑇</m:t>
                                  </m:r>
                                </m:sup>
                              </m:sSup>
                            </m:e>
                          </m:d>
                        </m:e>
                        <m:sub>
                          <m:sSub>
                            <m:sSub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b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𝐿</m:t>
                              </m:r>
                            </m:e>
                            <m:sub>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1</m:t>
                              </m:r>
                            </m:sub>
                          </m:sSub>
                        </m:sub>
                      </m:sSub>
                    </m:oMath>
                  </m:oMathPara>
                </a14:m>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r>
                  <a:rPr lang="en-GB" sz="650" dirty="0">
                    <a:solidFill>
                      <a:prstClr val="black"/>
                    </a:solidFill>
                    <a:latin typeface="Titillium Web" panose="00000500000000000000" pitchFamily="2" charset="0"/>
                    <a:ea typeface="Open Sans" panose="020B0606030504020204" pitchFamily="34" charset="0"/>
                    <a:cs typeface="Open Sans" panose="020B0606030504020204" pitchFamily="34" charset="0"/>
                  </a:rPr>
                  <a:t> </a:t>
                </a:r>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14:m>
                  <m:oMathPara xmlns:m="http://schemas.openxmlformats.org/officeDocument/2006/math">
                    <m:oMathParaPr>
                      <m:jc m:val="centerGroup"/>
                    </m:oMathParaPr>
                    <m:oMath xmlns:m="http://schemas.openxmlformats.org/officeDocument/2006/math">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𝑋</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p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ℝ</m:t>
                          </m:r>
                        </m:e>
                        <m:sup>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𝑚</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𝑛</m:t>
                          </m:r>
                        </m:sup>
                      </m:sSup>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𝑈</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p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ℝ</m:t>
                          </m:r>
                        </m:e>
                        <m:sup>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𝑚</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𝑟</m:t>
                          </m:r>
                        </m:sup>
                      </m:sSup>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𝑉</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ctrlPr>
                        </m:sSupPr>
                        <m:e>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ℝ</m:t>
                          </m:r>
                        </m:e>
                        <m:sup>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𝑛</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𝑟</m:t>
                          </m:r>
                        </m:sup>
                      </m:sSup>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𝑟</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𝑚</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 </m:t>
                      </m:r>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𝑛</m:t>
                      </m:r>
                    </m:oMath>
                  </m:oMathPara>
                </a14:m>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14:m>
                  <m:oMathPara xmlns:m="http://schemas.openxmlformats.org/officeDocument/2006/math">
                    <m:oMathParaPr>
                      <m:jc m:val="centerGroup"/>
                    </m:oMathParaPr>
                    <m:oMath xmlns:m="http://schemas.openxmlformats.org/officeDocument/2006/math">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oMath>
                  </m:oMathPara>
                </a14:m>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ct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Linear Programs</a:t>
                </a:r>
              </a:p>
              <a:p>
                <a:pPr algn="just"/>
                <a:r>
                  <a:rPr lang="en-GB" sz="1560" dirty="0">
                    <a:solidFill>
                      <a:prstClr val="black"/>
                    </a:solidFill>
                    <a:latin typeface="Titillium Web" panose="00000500000000000000" pitchFamily="2" charset="0"/>
                    <a:ea typeface="Open Sans" panose="020B0606030504020204" pitchFamily="34" charset="0"/>
                    <a:cs typeface="Open Sans" panose="020B0606030504020204" pitchFamily="34" charset="0"/>
                  </a:rPr>
                  <a:t> </a:t>
                </a:r>
                <a:endPar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algn="just"/>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In  the matrix case, the following properties hold:</a:t>
                </a:r>
              </a:p>
              <a:p>
                <a:pPr marL="445873" indent="-445873" algn="just">
                  <a:buFontTx/>
                  <a:buChar char="-"/>
                </a:pP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Convex Problem </a:t>
                </a:r>
                <a14:m>
                  <m:oMath xmlns:m="http://schemas.openxmlformats.org/officeDocument/2006/math">
                    <m:r>
                      <a:rPr lang="en-IN" sz="3121" i="1">
                        <a:solidFill>
                          <a:prstClr val="black"/>
                        </a:solidFill>
                        <a:latin typeface="Cambria Math" panose="02040503050406030204" pitchFamily="18" charset="0"/>
                        <a:ea typeface="Open Sans" panose="020B0606030504020204" pitchFamily="34" charset="0"/>
                        <a:cs typeface="Open Sans" panose="020B0606030504020204" pitchFamily="34" charset="0"/>
                      </a:rPr>
                      <m:t>⇒</m:t>
                    </m:r>
                  </m:oMath>
                </a14:m>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 </a:t>
                </a:r>
                <a:r>
                  <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Global Minima</a:t>
                </a:r>
              </a:p>
              <a:p>
                <a:pPr marL="445873" indent="-445873" algn="just">
                  <a:buFontTx/>
                  <a:buChar char="-"/>
                </a:pP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Can handle missing data</a:t>
                </a:r>
                <a:r>
                  <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 </a:t>
                </a: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with small modification to optimization problem (weighted optimization)</a:t>
                </a:r>
              </a:p>
              <a:p>
                <a:pPr marL="445873" indent="-445873" algn="just">
                  <a:buFontTx/>
                  <a:buChar char="-"/>
                </a:pPr>
                <a:r>
                  <a:rPr lang="en-GB" sz="3121" dirty="0">
                    <a:solidFill>
                      <a:prstClr val="black"/>
                    </a:solidFill>
                    <a:latin typeface="Titillium Web" panose="00000500000000000000" pitchFamily="2" charset="0"/>
                    <a:ea typeface="Open Sans" panose="020B0606030504020204" pitchFamily="34" charset="0"/>
                    <a:cs typeface="Open Sans" panose="020B0606030504020204" pitchFamily="34" charset="0"/>
                  </a:rPr>
                  <a:t>Global convergence guaranteed</a:t>
                </a:r>
              </a:p>
              <a:p>
                <a:pPr marL="445873" indent="-445873" algn="just">
                  <a:buFontTx/>
                  <a:buChar char="-"/>
                </a:pPr>
                <a:r>
                  <a:rPr lang="en-GB" sz="312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Polynomial-time (but very high!)</a:t>
                </a:r>
              </a:p>
            </p:txBody>
          </p:sp>
        </mc:Choice>
        <mc:Fallback xmlns="">
          <p:sp>
            <p:nvSpPr>
              <p:cNvPr id="12" name="Text Box 6">
                <a:extLst>
                  <a:ext uri="{FF2B5EF4-FFF2-40B4-BE49-F238E27FC236}">
                    <a16:creationId xmlns:a16="http://schemas.microsoft.com/office/drawing/2014/main" id="{BA6E53B4-59DC-D96F-3213-3AF4914E24CE}"/>
                  </a:ext>
                </a:extLst>
              </p:cNvPr>
              <p:cNvSpPr txBox="1">
                <a:spLocks noRot="1" noChangeAspect="1" noMove="1" noResize="1" noEditPoints="1" noAdjustHandles="1" noChangeArrowheads="1" noChangeShapeType="1" noTextEdit="1"/>
              </p:cNvSpPr>
              <p:nvPr/>
            </p:nvSpPr>
            <p:spPr bwMode="auto">
              <a:xfrm>
                <a:off x="11233494" y="13292266"/>
                <a:ext cx="9772081" cy="14874421"/>
              </a:xfrm>
              <a:prstGeom prst="rect">
                <a:avLst/>
              </a:prstGeom>
              <a:blipFill>
                <a:blip r:embed="rId9"/>
                <a:stretch>
                  <a:fillRect l="-2059" t="-655" r="-2059" b="-86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pic>
        <p:nvPicPr>
          <p:cNvPr id="14" name="Picture 13">
            <a:extLst>
              <a:ext uri="{FF2B5EF4-FFF2-40B4-BE49-F238E27FC236}">
                <a16:creationId xmlns:a16="http://schemas.microsoft.com/office/drawing/2014/main" id="{B0E49C3A-AB39-3DC1-8F16-EDFB20F94366}"/>
              </a:ext>
            </a:extLst>
          </p:cNvPr>
          <p:cNvPicPr>
            <a:picLocks noChangeAspect="1"/>
          </p:cNvPicPr>
          <p:nvPr/>
        </p:nvPicPr>
        <p:blipFill>
          <a:blip r:embed="rId10"/>
          <a:stretch>
            <a:fillRect/>
          </a:stretch>
        </p:blipFill>
        <p:spPr>
          <a:xfrm>
            <a:off x="11233494" y="14303834"/>
            <a:ext cx="9772081" cy="4252138"/>
          </a:xfrm>
          <a:prstGeom prst="rect">
            <a:avLst/>
          </a:prstGeom>
        </p:spPr>
      </p:pic>
      <p:grpSp>
        <p:nvGrpSpPr>
          <p:cNvPr id="62" name="Group 61">
            <a:extLst>
              <a:ext uri="{FF2B5EF4-FFF2-40B4-BE49-F238E27FC236}">
                <a16:creationId xmlns:a16="http://schemas.microsoft.com/office/drawing/2014/main" id="{60AF2661-F80B-E66E-E7E6-2A026C4853A8}"/>
              </a:ext>
            </a:extLst>
          </p:cNvPr>
          <p:cNvGrpSpPr/>
          <p:nvPr/>
        </p:nvGrpSpPr>
        <p:grpSpPr>
          <a:xfrm>
            <a:off x="21884440" y="18547853"/>
            <a:ext cx="9685823" cy="9045237"/>
            <a:chOff x="16763973" y="10203196"/>
            <a:chExt cx="7448920" cy="6956275"/>
          </a:xfrm>
        </p:grpSpPr>
        <p:grpSp>
          <p:nvGrpSpPr>
            <p:cNvPr id="61" name="Group 60">
              <a:extLst>
                <a:ext uri="{FF2B5EF4-FFF2-40B4-BE49-F238E27FC236}">
                  <a16:creationId xmlns:a16="http://schemas.microsoft.com/office/drawing/2014/main" id="{647AF1E6-669F-98DF-68CB-4AFEFA1C1C55}"/>
                </a:ext>
              </a:extLst>
            </p:cNvPr>
            <p:cNvGrpSpPr/>
            <p:nvPr/>
          </p:nvGrpSpPr>
          <p:grpSpPr>
            <a:xfrm>
              <a:off x="16763975" y="10203196"/>
              <a:ext cx="7448918" cy="3338839"/>
              <a:chOff x="16763975" y="10203196"/>
              <a:chExt cx="7448918" cy="3338839"/>
            </a:xfrm>
          </p:grpSpPr>
          <p:pic>
            <p:nvPicPr>
              <p:cNvPr id="41" name="Picture 40">
                <a:extLst>
                  <a:ext uri="{FF2B5EF4-FFF2-40B4-BE49-F238E27FC236}">
                    <a16:creationId xmlns:a16="http://schemas.microsoft.com/office/drawing/2014/main" id="{8280C6AA-1093-623F-ED7D-3529AD7C988E}"/>
                  </a:ext>
                </a:extLst>
              </p:cNvPr>
              <p:cNvPicPr>
                <a:picLocks noChangeAspect="1"/>
              </p:cNvPicPr>
              <p:nvPr/>
            </p:nvPicPr>
            <p:blipFill>
              <a:blip r:embed="rId11"/>
              <a:stretch>
                <a:fillRect/>
              </a:stretch>
            </p:blipFill>
            <p:spPr>
              <a:xfrm>
                <a:off x="16763975" y="10203196"/>
                <a:ext cx="3630296" cy="3325514"/>
              </a:xfrm>
              <a:prstGeom prst="rect">
                <a:avLst/>
              </a:prstGeom>
            </p:spPr>
          </p:pic>
          <p:pic>
            <p:nvPicPr>
              <p:cNvPr id="44" name="Picture 43">
                <a:extLst>
                  <a:ext uri="{FF2B5EF4-FFF2-40B4-BE49-F238E27FC236}">
                    <a16:creationId xmlns:a16="http://schemas.microsoft.com/office/drawing/2014/main" id="{91304282-A11C-2789-1D0F-17506F81E2E0}"/>
                  </a:ext>
                </a:extLst>
              </p:cNvPr>
              <p:cNvPicPr>
                <a:picLocks noChangeAspect="1"/>
              </p:cNvPicPr>
              <p:nvPr/>
            </p:nvPicPr>
            <p:blipFill>
              <a:blip r:embed="rId12"/>
              <a:stretch>
                <a:fillRect/>
              </a:stretch>
            </p:blipFill>
            <p:spPr>
              <a:xfrm>
                <a:off x="20582597" y="10216521"/>
                <a:ext cx="3630296" cy="3325514"/>
              </a:xfrm>
              <a:prstGeom prst="rect">
                <a:avLst/>
              </a:prstGeom>
            </p:spPr>
          </p:pic>
        </p:grpSp>
        <p:grpSp>
          <p:nvGrpSpPr>
            <p:cNvPr id="60" name="Group 59">
              <a:extLst>
                <a:ext uri="{FF2B5EF4-FFF2-40B4-BE49-F238E27FC236}">
                  <a16:creationId xmlns:a16="http://schemas.microsoft.com/office/drawing/2014/main" id="{7E2B6258-DC19-EEE9-3CEC-46C4FE78B59B}"/>
                </a:ext>
              </a:extLst>
            </p:cNvPr>
            <p:cNvGrpSpPr/>
            <p:nvPr/>
          </p:nvGrpSpPr>
          <p:grpSpPr>
            <a:xfrm>
              <a:off x="16763973" y="13889347"/>
              <a:ext cx="7387926" cy="3270124"/>
              <a:chOff x="16764501" y="13818154"/>
              <a:chExt cx="7387926" cy="3270124"/>
            </a:xfrm>
          </p:grpSpPr>
          <p:pic>
            <p:nvPicPr>
              <p:cNvPr id="47" name="Picture 46">
                <a:extLst>
                  <a:ext uri="{FF2B5EF4-FFF2-40B4-BE49-F238E27FC236}">
                    <a16:creationId xmlns:a16="http://schemas.microsoft.com/office/drawing/2014/main" id="{F8BAD31B-F593-F2FB-CDDC-02C5094B604D}"/>
                  </a:ext>
                </a:extLst>
              </p:cNvPr>
              <p:cNvPicPr>
                <a:picLocks noChangeAspect="1"/>
              </p:cNvPicPr>
              <p:nvPr/>
            </p:nvPicPr>
            <p:blipFill>
              <a:blip r:embed="rId13"/>
              <a:stretch>
                <a:fillRect/>
              </a:stretch>
            </p:blipFill>
            <p:spPr>
              <a:xfrm>
                <a:off x="16764501" y="13818155"/>
                <a:ext cx="3629770" cy="3270123"/>
              </a:xfrm>
              <a:prstGeom prst="rect">
                <a:avLst/>
              </a:prstGeom>
            </p:spPr>
          </p:pic>
          <p:pic>
            <p:nvPicPr>
              <p:cNvPr id="49" name="Picture 48">
                <a:extLst>
                  <a:ext uri="{FF2B5EF4-FFF2-40B4-BE49-F238E27FC236}">
                    <a16:creationId xmlns:a16="http://schemas.microsoft.com/office/drawing/2014/main" id="{FB82911B-AC6F-BD49-06C1-9E88272C5B33}"/>
                  </a:ext>
                </a:extLst>
              </p:cNvPr>
              <p:cNvPicPr>
                <a:picLocks noChangeAspect="1"/>
              </p:cNvPicPr>
              <p:nvPr/>
            </p:nvPicPr>
            <p:blipFill>
              <a:blip r:embed="rId14"/>
              <a:stretch>
                <a:fillRect/>
              </a:stretch>
            </p:blipFill>
            <p:spPr>
              <a:xfrm>
                <a:off x="20582597" y="13818154"/>
                <a:ext cx="3569830" cy="3270123"/>
              </a:xfrm>
              <a:prstGeom prst="rect">
                <a:avLst/>
              </a:prstGeom>
            </p:spPr>
          </p:pic>
        </p:grpSp>
      </p:grpSp>
      <mc:AlternateContent xmlns:mc="http://schemas.openxmlformats.org/markup-compatibility/2006" xmlns:a14="http://schemas.microsoft.com/office/drawing/2010/main">
        <mc:Choice Requires="a14">
          <p:sp>
            <p:nvSpPr>
              <p:cNvPr id="57" name="Text Box 6">
                <a:extLst>
                  <a:ext uri="{FF2B5EF4-FFF2-40B4-BE49-F238E27FC236}">
                    <a16:creationId xmlns:a16="http://schemas.microsoft.com/office/drawing/2014/main" id="{5B48AED5-6C2C-A3DA-A794-8328E89F7AB4}"/>
                  </a:ext>
                </a:extLst>
              </p:cNvPr>
              <p:cNvSpPr txBox="1">
                <a:spLocks noChangeArrowheads="1"/>
              </p:cNvSpPr>
              <p:nvPr/>
            </p:nvSpPr>
            <p:spPr bwMode="auto">
              <a:xfrm>
                <a:off x="32362868" y="13344235"/>
                <a:ext cx="9772081" cy="5182857"/>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118899" tIns="59450" rIns="118899" bIns="5945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marL="445873" indent="-445873" algn="just">
                  <a:buFontTx/>
                  <a:buChar char="-"/>
                </a:pPr>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As expected, the proposed </a:t>
                </a:r>
                <a14:m>
                  <m:oMath xmlns:m="http://schemas.openxmlformats.org/officeDocument/2006/math">
                    <m:sSub>
                      <m:sSubPr>
                        <m:ctrlPr>
                          <a:rPr lang="en-IN" sz="2991" i="1">
                            <a:solidFill>
                              <a:prstClr val="black"/>
                            </a:solidFill>
                            <a:latin typeface="Cambria Math" panose="02040503050406030204" pitchFamily="18" charset="0"/>
                          </a:rPr>
                        </m:ctrlPr>
                      </m:sSubPr>
                      <m:e>
                        <m:r>
                          <a:rPr lang="en-IN" sz="2991">
                            <a:solidFill>
                              <a:prstClr val="black"/>
                            </a:solidFill>
                            <a:latin typeface="Cambria Math" panose="02040503050406030204" pitchFamily="18" charset="0"/>
                          </a:rPr>
                          <m:t>𝐿</m:t>
                        </m:r>
                      </m:e>
                      <m:sub>
                        <m:r>
                          <a:rPr lang="en-IN" sz="2991">
                            <a:solidFill>
                              <a:prstClr val="black"/>
                            </a:solidFill>
                            <a:latin typeface="Cambria Math" panose="02040503050406030204" pitchFamily="18" charset="0"/>
                          </a:rPr>
                          <m:t>1</m:t>
                        </m:r>
                      </m:sub>
                    </m:sSub>
                  </m:oMath>
                </a14:m>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-norm based TTD via AltConvPro achieves </a:t>
                </a:r>
                <a:r>
                  <a:rPr lang="en-GB" sz="299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robust results </a:t>
                </a:r>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as compared to </a:t>
                </a:r>
                <a14:m>
                  <m:oMath xmlns:m="http://schemas.openxmlformats.org/officeDocument/2006/math">
                    <m:sSub>
                      <m:sSubPr>
                        <m:ctrlPr>
                          <a:rPr lang="en-IN" sz="2991" i="1">
                            <a:solidFill>
                              <a:prstClr val="black"/>
                            </a:solidFill>
                            <a:latin typeface="Cambria Math" panose="02040503050406030204" pitchFamily="18" charset="0"/>
                          </a:rPr>
                        </m:ctrlPr>
                      </m:sSubPr>
                      <m:e>
                        <m:r>
                          <a:rPr lang="en-IN" sz="2991">
                            <a:solidFill>
                              <a:prstClr val="black"/>
                            </a:solidFill>
                            <a:latin typeface="Cambria Math" panose="02040503050406030204" pitchFamily="18" charset="0"/>
                          </a:rPr>
                          <m:t>𝐿</m:t>
                        </m:r>
                      </m:e>
                      <m:sub>
                        <m:r>
                          <a:rPr lang="en-IN" sz="2991">
                            <a:solidFill>
                              <a:prstClr val="black"/>
                            </a:solidFill>
                            <a:latin typeface="Cambria Math" panose="02040503050406030204" pitchFamily="18" charset="0"/>
                          </a:rPr>
                          <m:t>2</m:t>
                        </m:r>
                      </m:sub>
                    </m:sSub>
                  </m:oMath>
                </a14:m>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-norm based TTD via TT-SVD.</a:t>
                </a:r>
                <a:endParaRPr lang="en-IN" sz="2991" dirty="0">
                  <a:solidFill>
                    <a:prstClr val="black"/>
                  </a:solidFill>
                  <a:latin typeface="Titillium Web" panose="00000500000000000000" pitchFamily="2" charset="0"/>
                  <a:ea typeface="Open Sans" panose="020B0606030504020204" pitchFamily="34" charset="0"/>
                  <a:cs typeface="Open Sans" panose="020B0606030504020204" pitchFamily="34" charset="0"/>
                </a:endParaRPr>
              </a:p>
              <a:p>
                <a:pPr marL="445873" indent="-445873" algn="just">
                  <a:buFontTx/>
                  <a:buChar char="-"/>
                </a:pPr>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The proposed algorithm </a:t>
                </a:r>
                <a:r>
                  <a:rPr lang="en-GB" sz="2991" i="1" dirty="0">
                    <a:solidFill>
                      <a:prstClr val="black"/>
                    </a:solidFill>
                    <a:latin typeface="Titillium Web" panose="00000500000000000000" pitchFamily="2" charset="0"/>
                    <a:ea typeface="Open Sans" panose="020B0606030504020204" pitchFamily="34" charset="0"/>
                    <a:cs typeface="Open Sans" panose="020B0606030504020204" pitchFamily="34" charset="0"/>
                  </a:rPr>
                  <a:t>significantly </a:t>
                </a:r>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reduces NRE wrt. uncorrupted tensor under </a:t>
                </a:r>
                <a:r>
                  <a:rPr lang="en-GB" sz="299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high-noise conditions</a:t>
                </a:r>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 </a:t>
                </a:r>
                <a:r>
                  <a:rPr lang="en-GB" sz="299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large number of outliers </a:t>
                </a:r>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and </a:t>
                </a:r>
                <a:r>
                  <a:rPr lang="en-GB" sz="299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large TT-ranks</a:t>
                </a:r>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a:t>
                </a:r>
              </a:p>
              <a:p>
                <a:pPr marL="445873" indent="-445873" algn="just">
                  <a:buFontTx/>
                  <a:buChar char="-"/>
                </a:pPr>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Unlike TT-SVD, AltConvPro was able to set some entries of the TT-cores to zero.</a:t>
                </a:r>
              </a:p>
              <a:p>
                <a:pPr marL="445873" indent="-445873" algn="just">
                  <a:buFontTx/>
                  <a:buChar char="-"/>
                </a:pPr>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While TT-SVD decomposed the tensor in fractions of seconds, AltConvPro took nearly </a:t>
                </a:r>
                <a:r>
                  <a:rPr lang="en-GB" sz="2991" b="1" dirty="0">
                    <a:solidFill>
                      <a:prstClr val="black"/>
                    </a:solidFill>
                    <a:latin typeface="Titillium Web" panose="00000500000000000000" pitchFamily="2" charset="0"/>
                    <a:ea typeface="Open Sans" panose="020B0606030504020204" pitchFamily="34" charset="0"/>
                    <a:cs typeface="Open Sans" panose="020B0606030504020204" pitchFamily="34" charset="0"/>
                  </a:rPr>
                  <a:t>40-80s</a:t>
                </a:r>
                <a:r>
                  <a:rPr lang="en-GB" sz="2991" dirty="0">
                    <a:solidFill>
                      <a:prstClr val="black"/>
                    </a:solidFill>
                    <a:latin typeface="Titillium Web" panose="00000500000000000000" pitchFamily="2" charset="0"/>
                    <a:ea typeface="Open Sans" panose="020B0606030504020204" pitchFamily="34" charset="0"/>
                    <a:cs typeface="Open Sans" panose="020B0606030504020204" pitchFamily="34" charset="0"/>
                  </a:rPr>
                  <a:t> (40s at small TT-ranks, 80s at large TT-ranks).</a:t>
                </a:r>
                <a:endParaRPr lang="en-GB" sz="2991" dirty="0">
                  <a:solidFill>
                    <a:prstClr val="black"/>
                  </a:solidFill>
                  <a:latin typeface="Cambria Math" panose="02040503050406030204" pitchFamily="18" charset="0"/>
                  <a:ea typeface="Open Sans" panose="020B0606030504020204" pitchFamily="34" charset="0"/>
                  <a:cs typeface="Open Sans" panose="020B0606030504020204" pitchFamily="34" charset="0"/>
                </a:endParaRPr>
              </a:p>
            </p:txBody>
          </p:sp>
        </mc:Choice>
        <mc:Fallback xmlns="">
          <p:sp>
            <p:nvSpPr>
              <p:cNvPr id="57" name="Text Box 6">
                <a:extLst>
                  <a:ext uri="{FF2B5EF4-FFF2-40B4-BE49-F238E27FC236}">
                    <a16:creationId xmlns:a16="http://schemas.microsoft.com/office/drawing/2014/main" id="{5B48AED5-6C2C-A3DA-A794-8328E89F7AB4}"/>
                  </a:ext>
                </a:extLst>
              </p:cNvPr>
              <p:cNvSpPr txBox="1">
                <a:spLocks noRot="1" noChangeAspect="1" noMove="1" noResize="1" noEditPoints="1" noAdjustHandles="1" noChangeArrowheads="1" noChangeShapeType="1" noTextEdit="1"/>
              </p:cNvSpPr>
              <p:nvPr/>
            </p:nvSpPr>
            <p:spPr bwMode="auto">
              <a:xfrm>
                <a:off x="32362868" y="13344235"/>
                <a:ext cx="9772081" cy="5182857"/>
              </a:xfrm>
              <a:prstGeom prst="rect">
                <a:avLst/>
              </a:prstGeom>
              <a:blipFill>
                <a:blip r:embed="rId15"/>
                <a:stretch>
                  <a:fillRect l="-1747" t="-3176" r="-1123" b="-247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58" name="Rectangle 5">
            <a:extLst>
              <a:ext uri="{FF2B5EF4-FFF2-40B4-BE49-F238E27FC236}">
                <a16:creationId xmlns:a16="http://schemas.microsoft.com/office/drawing/2014/main" id="{D0D3E29B-62E3-2A25-65A5-BC4720D5391B}"/>
              </a:ext>
            </a:extLst>
          </p:cNvPr>
          <p:cNvSpPr>
            <a:spLocks noChangeArrowheads="1"/>
          </p:cNvSpPr>
          <p:nvPr/>
        </p:nvSpPr>
        <p:spPr bwMode="auto">
          <a:xfrm>
            <a:off x="32362868" y="18637255"/>
            <a:ext cx="9772081" cy="948338"/>
          </a:xfrm>
          <a:prstGeom prst="rect">
            <a:avLst/>
          </a:prstGeom>
          <a:solidFill>
            <a:srgbClr val="1482A5"/>
          </a:solidFill>
          <a:ln>
            <a:noFill/>
          </a:ln>
          <a:effectLst/>
        </p:spPr>
        <p:txBody>
          <a:bodyPr wrap="none" lIns="237799" tIns="59450" rIns="237799" bIns="59450" anchor="ctr"/>
          <a:lstStyle>
            <a:defPPr>
              <a:defRPr kern="1200"/>
            </a:defPPr>
          </a:lstStyle>
          <a:p>
            <a:pPr defTabSz="4077739"/>
            <a:r>
              <a:rPr lang="en-US" sz="4161" dirty="0">
                <a:solidFill>
                  <a:schemeClr val="bg1"/>
                </a:solidFill>
                <a:latin typeface="Amaranth" panose="02000503050000020004" pitchFamily="2" charset="0"/>
              </a:rPr>
              <a:t>Future Work</a:t>
            </a:r>
            <a:endParaRPr lang="en-US" sz="3121" dirty="0">
              <a:solidFill>
                <a:schemeClr val="bg1"/>
              </a:solidFill>
              <a:latin typeface="Amaranth" panose="02000503050000020004" pitchFamily="2" charset="0"/>
            </a:endParaRPr>
          </a:p>
        </p:txBody>
      </p:sp>
      <p:sp>
        <p:nvSpPr>
          <p:cNvPr id="59" name="TextBox 58">
            <a:extLst>
              <a:ext uri="{FF2B5EF4-FFF2-40B4-BE49-F238E27FC236}">
                <a16:creationId xmlns:a16="http://schemas.microsoft.com/office/drawing/2014/main" id="{E0467C4B-FAC5-9F8F-4B14-4324FA026D11}"/>
              </a:ext>
            </a:extLst>
          </p:cNvPr>
          <p:cNvSpPr txBox="1"/>
          <p:nvPr/>
        </p:nvSpPr>
        <p:spPr>
          <a:xfrm>
            <a:off x="32362868" y="19668710"/>
            <a:ext cx="9772081" cy="2853858"/>
          </a:xfrm>
          <a:prstGeom prst="rect">
            <a:avLst/>
          </a:prstGeom>
          <a:noFill/>
        </p:spPr>
        <p:txBody>
          <a:bodyPr wrap="square" rtlCol="0">
            <a:spAutoFit/>
          </a:bodyPr>
          <a:lstStyle>
            <a:defPPr>
              <a:defRPr kern="1200"/>
            </a:defPPr>
          </a:lstStyle>
          <a:p>
            <a:pPr marL="445873" indent="-445873" algn="just">
              <a:buFontTx/>
              <a:buChar char="-"/>
            </a:pPr>
            <a:r>
              <a:rPr lang="en-US" sz="2991" dirty="0">
                <a:latin typeface="Titillium Web" panose="00000500000000000000" pitchFamily="2" charset="0"/>
                <a:ea typeface="Open Sans" panose="020B0606030504020204" pitchFamily="34" charset="0"/>
                <a:cs typeface="Open Sans" panose="020B0606030504020204" pitchFamily="34" charset="0"/>
              </a:rPr>
              <a:t>Explore probabilistic and other regimes of optimization techniques for tackling both time and space complexity issues</a:t>
            </a:r>
          </a:p>
          <a:p>
            <a:pPr marL="445873" indent="-445873" algn="just">
              <a:buFontTx/>
              <a:buChar char="-"/>
            </a:pPr>
            <a:r>
              <a:rPr lang="en-US" sz="2991" dirty="0">
                <a:latin typeface="Titillium Web" panose="00000500000000000000" pitchFamily="2" charset="0"/>
                <a:ea typeface="Open Sans" panose="020B0606030504020204" pitchFamily="34" charset="0"/>
                <a:cs typeface="Open Sans" panose="020B0606030504020204" pitchFamily="34" charset="0"/>
              </a:rPr>
              <a:t>Provide theoretical guarantees about the hardness of the problem</a:t>
            </a:r>
          </a:p>
          <a:p>
            <a:pPr marL="445873" indent="-445873" algn="just">
              <a:buFontTx/>
              <a:buChar char="-"/>
            </a:pPr>
            <a:r>
              <a:rPr lang="en-US" sz="2991" dirty="0">
                <a:latin typeface="Titillium Web" panose="00000500000000000000" pitchFamily="2" charset="0"/>
                <a:ea typeface="Open Sans" panose="020B0606030504020204" pitchFamily="34" charset="0"/>
                <a:cs typeface="Open Sans" panose="020B0606030504020204" pitchFamily="34" charset="0"/>
              </a:rPr>
              <a:t>Apply algorithm to real-world applications</a:t>
            </a:r>
          </a:p>
        </p:txBody>
      </p:sp>
      <p:sp>
        <p:nvSpPr>
          <p:cNvPr id="63" name="TextBox 62">
            <a:extLst>
              <a:ext uri="{FF2B5EF4-FFF2-40B4-BE49-F238E27FC236}">
                <a16:creationId xmlns:a16="http://schemas.microsoft.com/office/drawing/2014/main" id="{FF2F02EE-722E-1BD6-287B-3DF752DA334C}"/>
              </a:ext>
            </a:extLst>
          </p:cNvPr>
          <p:cNvSpPr txBox="1"/>
          <p:nvPr/>
        </p:nvSpPr>
        <p:spPr>
          <a:xfrm>
            <a:off x="32362868" y="23679849"/>
            <a:ext cx="9772081" cy="4384918"/>
          </a:xfrm>
          <a:prstGeom prst="rect">
            <a:avLst/>
          </a:prstGeom>
          <a:noFill/>
        </p:spPr>
        <p:txBody>
          <a:bodyPr wrap="square" rtlCol="0">
            <a:spAutoFit/>
          </a:bodyPr>
          <a:lstStyle>
            <a:defPPr>
              <a:defRPr kern="1200"/>
            </a:defPPr>
          </a:lstStyle>
          <a:p>
            <a:pPr marL="445873" indent="-445873" algn="just">
              <a:buFontTx/>
              <a:buChar char="-"/>
            </a:pPr>
            <a:r>
              <a:rPr lang="en-US" sz="2536" dirty="0">
                <a:latin typeface="Titillium Web" panose="00000500000000000000" pitchFamily="2" charset="0"/>
                <a:ea typeface="Open Sans" panose="020B0606030504020204" pitchFamily="34" charset="0"/>
                <a:cs typeface="Open Sans" panose="020B0606030504020204" pitchFamily="34" charset="0"/>
              </a:rPr>
              <a:t>Le, Duc H., and </a:t>
            </a:r>
            <a:r>
              <a:rPr lang="en-US" sz="2536" dirty="0" err="1">
                <a:latin typeface="Titillium Web" panose="00000500000000000000" pitchFamily="2" charset="0"/>
                <a:ea typeface="Open Sans" panose="020B0606030504020204" pitchFamily="34" charset="0"/>
                <a:cs typeface="Open Sans" panose="020B0606030504020204" pitchFamily="34" charset="0"/>
              </a:rPr>
              <a:t>Panos</a:t>
            </a:r>
            <a:r>
              <a:rPr lang="en-US" sz="2536" dirty="0">
                <a:latin typeface="Titillium Web" panose="00000500000000000000" pitchFamily="2" charset="0"/>
                <a:ea typeface="Open Sans" panose="020B0606030504020204" pitchFamily="34" charset="0"/>
                <a:cs typeface="Open Sans" panose="020B0606030504020204" pitchFamily="34" charset="0"/>
              </a:rPr>
              <a:t> P. Markopoulos. "</a:t>
            </a:r>
            <a:r>
              <a:rPr lang="en-US" sz="2536" b="1" dirty="0">
                <a:latin typeface="Titillium Web" panose="00000500000000000000" pitchFamily="2" charset="0"/>
                <a:ea typeface="Open Sans" panose="020B0606030504020204" pitchFamily="34" charset="0"/>
                <a:cs typeface="Open Sans" panose="020B0606030504020204" pitchFamily="34" charset="0"/>
              </a:rPr>
              <a:t>Robust Singular Values based on L1-norm PCA</a:t>
            </a:r>
            <a:r>
              <a:rPr lang="en-US" sz="2536" dirty="0">
                <a:latin typeface="Titillium Web" panose="00000500000000000000" pitchFamily="2" charset="0"/>
                <a:ea typeface="Open Sans" panose="020B0606030504020204" pitchFamily="34" charset="0"/>
                <a:cs typeface="Open Sans" panose="020B0606030504020204" pitchFamily="34" charset="0"/>
              </a:rPr>
              <a:t>." 2022 IEEE Workshop on Signal Processing Systems (</a:t>
            </a:r>
            <a:r>
              <a:rPr lang="en-US" sz="2536" dirty="0" err="1">
                <a:latin typeface="Titillium Web" panose="00000500000000000000" pitchFamily="2" charset="0"/>
                <a:ea typeface="Open Sans" panose="020B0606030504020204" pitchFamily="34" charset="0"/>
                <a:cs typeface="Open Sans" panose="020B0606030504020204" pitchFamily="34" charset="0"/>
              </a:rPr>
              <a:t>SiPS</a:t>
            </a:r>
            <a:r>
              <a:rPr lang="en-US" sz="2536" dirty="0">
                <a:latin typeface="Titillium Web" panose="00000500000000000000" pitchFamily="2" charset="0"/>
                <a:ea typeface="Open Sans" panose="020B0606030504020204" pitchFamily="34" charset="0"/>
                <a:cs typeface="Open Sans" panose="020B0606030504020204" pitchFamily="34" charset="0"/>
              </a:rPr>
              <a:t>). IEEE, 2022.</a:t>
            </a:r>
          </a:p>
          <a:p>
            <a:pPr marL="445873" indent="-445873" algn="just">
              <a:buFontTx/>
              <a:buChar char="-"/>
            </a:pPr>
            <a:r>
              <a:rPr lang="en-US" sz="2536" dirty="0" err="1">
                <a:latin typeface="Titillium Web" panose="00000500000000000000" pitchFamily="2" charset="0"/>
                <a:ea typeface="Open Sans" panose="020B0606030504020204" pitchFamily="34" charset="0"/>
                <a:cs typeface="Open Sans" panose="020B0606030504020204" pitchFamily="34" charset="0"/>
              </a:rPr>
              <a:t>Chachlakis</a:t>
            </a:r>
            <a:r>
              <a:rPr lang="en-US" sz="2536" dirty="0">
                <a:latin typeface="Titillium Web" panose="00000500000000000000" pitchFamily="2" charset="0"/>
                <a:ea typeface="Open Sans" panose="020B0606030504020204" pitchFamily="34" charset="0"/>
                <a:cs typeface="Open Sans" panose="020B0606030504020204" pitchFamily="34" charset="0"/>
              </a:rPr>
              <a:t>, Dimitris G., Ashley Prater-</a:t>
            </a:r>
            <a:r>
              <a:rPr lang="en-US" sz="2536" dirty="0" err="1">
                <a:latin typeface="Titillium Web" panose="00000500000000000000" pitchFamily="2" charset="0"/>
                <a:ea typeface="Open Sans" panose="020B0606030504020204" pitchFamily="34" charset="0"/>
                <a:cs typeface="Open Sans" panose="020B0606030504020204" pitchFamily="34" charset="0"/>
              </a:rPr>
              <a:t>Bennette</a:t>
            </a:r>
            <a:r>
              <a:rPr lang="en-US" sz="2536" dirty="0">
                <a:latin typeface="Titillium Web" panose="00000500000000000000" pitchFamily="2" charset="0"/>
                <a:ea typeface="Open Sans" panose="020B0606030504020204" pitchFamily="34" charset="0"/>
                <a:cs typeface="Open Sans" panose="020B0606030504020204" pitchFamily="34" charset="0"/>
              </a:rPr>
              <a:t>, and </a:t>
            </a:r>
            <a:r>
              <a:rPr lang="en-US" sz="2536" dirty="0" err="1">
                <a:latin typeface="Titillium Web" panose="00000500000000000000" pitchFamily="2" charset="0"/>
                <a:ea typeface="Open Sans" panose="020B0606030504020204" pitchFamily="34" charset="0"/>
                <a:cs typeface="Open Sans" panose="020B0606030504020204" pitchFamily="34" charset="0"/>
              </a:rPr>
              <a:t>Panos</a:t>
            </a:r>
            <a:r>
              <a:rPr lang="en-US" sz="2536" dirty="0">
                <a:latin typeface="Titillium Web" panose="00000500000000000000" pitchFamily="2" charset="0"/>
                <a:ea typeface="Open Sans" panose="020B0606030504020204" pitchFamily="34" charset="0"/>
                <a:cs typeface="Open Sans" panose="020B0606030504020204" pitchFamily="34" charset="0"/>
              </a:rPr>
              <a:t> P. Markopoulos. "</a:t>
            </a:r>
            <a:r>
              <a:rPr lang="en-US" sz="2536" b="1" dirty="0">
                <a:latin typeface="Titillium Web" panose="00000500000000000000" pitchFamily="2" charset="0"/>
                <a:ea typeface="Open Sans" panose="020B0606030504020204" pitchFamily="34" charset="0"/>
                <a:cs typeface="Open Sans" panose="020B0606030504020204" pitchFamily="34" charset="0"/>
              </a:rPr>
              <a:t>L1-norm Tucker tensor decomposition</a:t>
            </a:r>
            <a:r>
              <a:rPr lang="en-US" sz="2536" dirty="0">
                <a:latin typeface="Titillium Web" panose="00000500000000000000" pitchFamily="2" charset="0"/>
                <a:ea typeface="Open Sans" panose="020B0606030504020204" pitchFamily="34" charset="0"/>
                <a:cs typeface="Open Sans" panose="020B0606030504020204" pitchFamily="34" charset="0"/>
              </a:rPr>
              <a:t>." IEEE Access 7 (2019): 178454-178465.</a:t>
            </a:r>
          </a:p>
          <a:p>
            <a:pPr marL="445873" indent="-445873" algn="just">
              <a:buFontTx/>
              <a:buChar char="-"/>
            </a:pPr>
            <a:r>
              <a:rPr lang="en-US" sz="2536" dirty="0">
                <a:latin typeface="Titillium Web" panose="00000500000000000000" pitchFamily="2" charset="0"/>
                <a:ea typeface="Open Sans" panose="020B0606030504020204" pitchFamily="34" charset="0"/>
                <a:cs typeface="Open Sans" panose="020B0606030504020204" pitchFamily="34" charset="0"/>
              </a:rPr>
              <a:t>Ke, </a:t>
            </a:r>
            <a:r>
              <a:rPr lang="en-US" sz="2536" dirty="0" err="1">
                <a:latin typeface="Titillium Web" panose="00000500000000000000" pitchFamily="2" charset="0"/>
                <a:ea typeface="Open Sans" panose="020B0606030504020204" pitchFamily="34" charset="0"/>
                <a:cs typeface="Open Sans" panose="020B0606030504020204" pitchFamily="34" charset="0"/>
              </a:rPr>
              <a:t>Qifa</a:t>
            </a:r>
            <a:r>
              <a:rPr lang="en-US" sz="2536" dirty="0">
                <a:latin typeface="Titillium Web" panose="00000500000000000000" pitchFamily="2" charset="0"/>
                <a:ea typeface="Open Sans" panose="020B0606030504020204" pitchFamily="34" charset="0"/>
                <a:cs typeface="Open Sans" panose="020B0606030504020204" pitchFamily="34" charset="0"/>
              </a:rPr>
              <a:t>, and Takeo Kanade. "</a:t>
            </a:r>
            <a:r>
              <a:rPr lang="en-US" sz="2536" b="1" dirty="0">
                <a:latin typeface="Titillium Web" panose="00000500000000000000" pitchFamily="2" charset="0"/>
                <a:ea typeface="Open Sans" panose="020B0606030504020204" pitchFamily="34" charset="0"/>
                <a:cs typeface="Open Sans" panose="020B0606030504020204" pitchFamily="34" charset="0"/>
              </a:rPr>
              <a:t>Robust L1/norm factorization in the presence of outliers and missing data by alternative convex programming</a:t>
            </a:r>
            <a:r>
              <a:rPr lang="en-US" sz="2536" dirty="0">
                <a:latin typeface="Titillium Web" panose="00000500000000000000" pitchFamily="2" charset="0"/>
                <a:ea typeface="Open Sans" panose="020B0606030504020204" pitchFamily="34" charset="0"/>
                <a:cs typeface="Open Sans" panose="020B0606030504020204" pitchFamily="34" charset="0"/>
              </a:rPr>
              <a:t>." 2005 IEEE Computer Society Conference on Computer Vision and Pattern Recognition (CVPR'05). Vol. 1. IEEE, 2005.</a:t>
            </a:r>
          </a:p>
        </p:txBody>
      </p:sp>
      <p:sp>
        <p:nvSpPr>
          <p:cNvPr id="192" name="Rectangle 5">
            <a:extLst>
              <a:ext uri="{FF2B5EF4-FFF2-40B4-BE49-F238E27FC236}">
                <a16:creationId xmlns:a16="http://schemas.microsoft.com/office/drawing/2014/main" id="{72A5585F-E4CE-BE55-BD93-4FFB548216F3}"/>
              </a:ext>
            </a:extLst>
          </p:cNvPr>
          <p:cNvSpPr>
            <a:spLocks noChangeArrowheads="1"/>
          </p:cNvSpPr>
          <p:nvPr/>
        </p:nvSpPr>
        <p:spPr bwMode="auto">
          <a:xfrm>
            <a:off x="32362868" y="22651996"/>
            <a:ext cx="9772081" cy="948338"/>
          </a:xfrm>
          <a:prstGeom prst="rect">
            <a:avLst/>
          </a:prstGeom>
          <a:solidFill>
            <a:srgbClr val="1482A5"/>
          </a:solidFill>
          <a:ln>
            <a:noFill/>
          </a:ln>
          <a:effectLst/>
        </p:spPr>
        <p:txBody>
          <a:bodyPr wrap="none" lIns="237799" tIns="59450" rIns="237799" bIns="59450" anchor="ctr"/>
          <a:lstStyle>
            <a:defPPr>
              <a:defRPr kern="1200"/>
            </a:defPPr>
          </a:lstStyle>
          <a:p>
            <a:pPr defTabSz="4077739"/>
            <a:r>
              <a:rPr lang="en-US" sz="4161" dirty="0">
                <a:solidFill>
                  <a:schemeClr val="bg1"/>
                </a:solidFill>
                <a:latin typeface="Amaranth" panose="02000503050000020004" pitchFamily="2" charset="0"/>
              </a:rPr>
              <a:t>References</a:t>
            </a:r>
            <a:endParaRPr lang="en-US" sz="3121" dirty="0">
              <a:solidFill>
                <a:schemeClr val="bg1"/>
              </a:solidFill>
              <a:latin typeface="Amaranth" panose="02000503050000020004" pitchFamily="2" charset="0"/>
            </a:endParaRPr>
          </a:p>
        </p:txBody>
      </p:sp>
      <p:sp>
        <p:nvSpPr>
          <p:cNvPr id="193" name="Rectangle 5">
            <a:extLst>
              <a:ext uri="{FF2B5EF4-FFF2-40B4-BE49-F238E27FC236}">
                <a16:creationId xmlns:a16="http://schemas.microsoft.com/office/drawing/2014/main" id="{A8C75A6B-7004-CF3A-DEF9-93B490130186}"/>
              </a:ext>
            </a:extLst>
          </p:cNvPr>
          <p:cNvSpPr>
            <a:spLocks noChangeArrowheads="1"/>
          </p:cNvSpPr>
          <p:nvPr/>
        </p:nvSpPr>
        <p:spPr bwMode="auto">
          <a:xfrm>
            <a:off x="21798179" y="17399837"/>
            <a:ext cx="9772081" cy="948338"/>
          </a:xfrm>
          <a:prstGeom prst="rect">
            <a:avLst/>
          </a:prstGeom>
          <a:solidFill>
            <a:srgbClr val="1482A5"/>
          </a:solidFill>
          <a:ln>
            <a:noFill/>
          </a:ln>
          <a:effectLst/>
        </p:spPr>
        <p:txBody>
          <a:bodyPr wrap="none" lIns="237799" tIns="59450" rIns="237799" bIns="59450" anchor="ctr"/>
          <a:lstStyle>
            <a:defPPr>
              <a:defRPr kern="1200"/>
            </a:defPPr>
          </a:lstStyle>
          <a:p>
            <a:pPr defTabSz="4077739"/>
            <a:r>
              <a:rPr lang="en-US" sz="4161" dirty="0">
                <a:solidFill>
                  <a:schemeClr val="bg1"/>
                </a:solidFill>
                <a:latin typeface="Amaranth" panose="02000503050000020004" pitchFamily="2" charset="0"/>
              </a:rPr>
              <a:t>Results</a:t>
            </a:r>
          </a:p>
        </p:txBody>
      </p:sp>
      <p:pic>
        <p:nvPicPr>
          <p:cNvPr id="197" name="Picture 196">
            <a:extLst>
              <a:ext uri="{FF2B5EF4-FFF2-40B4-BE49-F238E27FC236}">
                <a16:creationId xmlns:a16="http://schemas.microsoft.com/office/drawing/2014/main" id="{76C16F75-A848-191F-3DA1-24B3192BBC06}"/>
              </a:ext>
            </a:extLst>
          </p:cNvPr>
          <p:cNvPicPr>
            <a:picLocks noChangeAspect="1"/>
          </p:cNvPicPr>
          <p:nvPr/>
        </p:nvPicPr>
        <p:blipFill>
          <a:blip r:embed="rId16"/>
          <a:stretch>
            <a:fillRect/>
          </a:stretch>
        </p:blipFill>
        <p:spPr>
          <a:xfrm>
            <a:off x="33439366" y="5598666"/>
            <a:ext cx="7696502" cy="6174595"/>
          </a:xfrm>
          <a:prstGeom prst="rect">
            <a:avLst/>
          </a:prstGeom>
        </p:spPr>
      </p:pic>
      <p:sp>
        <p:nvSpPr>
          <p:cNvPr id="200" name="Text Box 6">
            <a:extLst>
              <a:ext uri="{FF2B5EF4-FFF2-40B4-BE49-F238E27FC236}">
                <a16:creationId xmlns:a16="http://schemas.microsoft.com/office/drawing/2014/main" id="{34729549-4F92-89AA-4781-EDF89163FCFD}"/>
              </a:ext>
            </a:extLst>
          </p:cNvPr>
          <p:cNvSpPr txBox="1">
            <a:spLocks noChangeArrowheads="1"/>
          </p:cNvSpPr>
          <p:nvPr/>
        </p:nvSpPr>
        <p:spPr bwMode="auto">
          <a:xfrm>
            <a:off x="32362868" y="11685452"/>
            <a:ext cx="9772081" cy="440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8899" tIns="59450" rIns="118899" bIns="5945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ctr"/>
            <a:r>
              <a:rPr lang="en-GB" sz="2080" dirty="0">
                <a:solidFill>
                  <a:prstClr val="black"/>
                </a:solidFill>
                <a:latin typeface="Titillium Web" panose="00000500000000000000" pitchFamily="2" charset="0"/>
                <a:ea typeface="Open Sans" panose="020B0606030504020204" pitchFamily="34" charset="0"/>
                <a:cs typeface="Open Sans" panose="020B0606030504020204" pitchFamily="34" charset="0"/>
              </a:rPr>
              <a:t>Variation of log(NRE) with TT-ranks at varying number of outliers and noise levels</a:t>
            </a:r>
            <a:endParaRPr lang="en-GB" sz="3121" dirty="0">
              <a:solidFill>
                <a:prstClr val="black"/>
              </a:solidFill>
              <a:latin typeface="Cambria Math" panose="02040503050406030204" pitchFamily="18" charset="0"/>
              <a:ea typeface="Open Sans" panose="020B0606030504020204" pitchFamily="34" charset="0"/>
              <a:cs typeface="Open Sans" panose="020B0606030504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TotalTime>
  <Words>2927</Words>
  <Application>Microsoft Office PowerPoint</Application>
  <PresentationFormat>Custom</PresentationFormat>
  <Paragraphs>647</Paragraphs>
  <Slides>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Amaranth</vt:lpstr>
      <vt:lpstr>Arial</vt:lpstr>
      <vt:lpstr>Calibri</vt:lpstr>
      <vt:lpstr>Cambria Math</vt:lpstr>
      <vt:lpstr>Helvetica Neue Light</vt:lpstr>
      <vt:lpstr>Symbol</vt:lpstr>
      <vt:lpstr>Times New Roman</vt:lpstr>
      <vt:lpstr>Titillium Web</vt:lpstr>
      <vt:lpstr>Blank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Shardul Rakesh Junagade</cp:lastModifiedBy>
  <cp:revision>4</cp:revision>
  <dcterms:modified xsi:type="dcterms:W3CDTF">2025-04-20T13:58:36Z</dcterms:modified>
</cp:coreProperties>
</file>